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3" r:id="rId3"/>
    <p:sldId id="288" r:id="rId4"/>
    <p:sldId id="262" r:id="rId5"/>
    <p:sldId id="269" r:id="rId6"/>
    <p:sldId id="263" r:id="rId7"/>
    <p:sldId id="266" r:id="rId8"/>
    <p:sldId id="270" r:id="rId9"/>
    <p:sldId id="285" r:id="rId10"/>
    <p:sldId id="257" r:id="rId11"/>
    <p:sldId id="267" r:id="rId12"/>
    <p:sldId id="286" r:id="rId13"/>
    <p:sldId id="287" r:id="rId14"/>
    <p:sldId id="268" r:id="rId15"/>
    <p:sldId id="26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388">
          <a:noFill/>
        </a:ln>
      </c:spPr>
    </c:sideWall>
    <c:backWall>
      <c:thickness val="0"/>
      <c:spPr>
        <a:noFill/>
        <a:ln w="25388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US</c:v>
                </c:pt>
                <c:pt idx="2">
                  <c:v>UK</c:v>
                </c:pt>
                <c:pt idx="3">
                  <c:v>Taiwan</c:v>
                </c:pt>
                <c:pt idx="4">
                  <c:v>Germany</c:v>
                </c:pt>
                <c:pt idx="5">
                  <c:v>Singapore</c:v>
                </c:pt>
                <c:pt idx="6">
                  <c:v>Canada</c:v>
                </c:pt>
                <c:pt idx="7">
                  <c:v>Hong Kong</c:v>
                </c:pt>
                <c:pt idx="8">
                  <c:v>Norway</c:v>
                </c:pt>
                <c:pt idx="9">
                  <c:v>China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</c:v>
                </c:pt>
                <c:pt idx="1">
                  <c:v>78</c:v>
                </c:pt>
                <c:pt idx="2">
                  <c:v>85</c:v>
                </c:pt>
                <c:pt idx="3">
                  <c:v>76</c:v>
                </c:pt>
                <c:pt idx="4">
                  <c:v>85</c:v>
                </c:pt>
                <c:pt idx="5">
                  <c:v>86</c:v>
                </c:pt>
                <c:pt idx="6">
                  <c:v>76</c:v>
                </c:pt>
                <c:pt idx="7">
                  <c:v>88</c:v>
                </c:pt>
                <c:pt idx="8">
                  <c:v>89</c:v>
                </c:pt>
                <c:pt idx="9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Pharma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US</c:v>
                </c:pt>
                <c:pt idx="2">
                  <c:v>UK</c:v>
                </c:pt>
                <c:pt idx="3">
                  <c:v>Taiwan</c:v>
                </c:pt>
                <c:pt idx="4">
                  <c:v>Germany</c:v>
                </c:pt>
                <c:pt idx="5">
                  <c:v>Singapore</c:v>
                </c:pt>
                <c:pt idx="6">
                  <c:v>Canada</c:v>
                </c:pt>
                <c:pt idx="7">
                  <c:v>Hong Kong</c:v>
                </c:pt>
                <c:pt idx="8">
                  <c:v>Norway</c:v>
                </c:pt>
                <c:pt idx="9">
                  <c:v>China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18</c:v>
                </c:pt>
                <c:pt idx="2">
                  <c:v>10</c:v>
                </c:pt>
                <c:pt idx="3">
                  <c:v>19</c:v>
                </c:pt>
                <c:pt idx="4">
                  <c:v>12</c:v>
                </c:pt>
                <c:pt idx="5">
                  <c:v>10</c:v>
                </c:pt>
                <c:pt idx="6">
                  <c:v>20</c:v>
                </c:pt>
                <c:pt idx="7">
                  <c:v>8</c:v>
                </c:pt>
                <c:pt idx="8">
                  <c:v>7</c:v>
                </c:pt>
                <c:pt idx="9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Medical Devices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Sweden</c:v>
                </c:pt>
                <c:pt idx="1">
                  <c:v>US</c:v>
                </c:pt>
                <c:pt idx="2">
                  <c:v>UK</c:v>
                </c:pt>
                <c:pt idx="3">
                  <c:v>Taiwan</c:v>
                </c:pt>
                <c:pt idx="4">
                  <c:v>Germany</c:v>
                </c:pt>
                <c:pt idx="5">
                  <c:v>Singapore</c:v>
                </c:pt>
                <c:pt idx="6">
                  <c:v>Canada</c:v>
                </c:pt>
                <c:pt idx="7">
                  <c:v>Hong Kong</c:v>
                </c:pt>
                <c:pt idx="8">
                  <c:v>Norway</c:v>
                </c:pt>
                <c:pt idx="9">
                  <c:v>China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7373696"/>
        <c:axId val="47375488"/>
        <c:axId val="0"/>
      </c:bar3DChart>
      <c:catAx>
        <c:axId val="473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28">
                <a:solidFill>
                  <a:schemeClr val="accent1"/>
                </a:solidFill>
              </a:defRPr>
            </a:pPr>
            <a:endParaRPr lang="en-US"/>
          </a:p>
        </c:txPr>
        <c:crossAx val="47375488"/>
        <c:crosses val="autoZero"/>
        <c:auto val="1"/>
        <c:lblAlgn val="ctr"/>
        <c:lblOffset val="100"/>
        <c:noMultiLvlLbl val="0"/>
      </c:catAx>
      <c:valAx>
        <c:axId val="4737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28"/>
            </a:pPr>
            <a:endParaRPr lang="en-US"/>
          </a:p>
        </c:txPr>
        <c:crossAx val="47373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 w="28575">
      <a:solidFill>
        <a:schemeClr val="tx1"/>
      </a:solidFill>
    </a:ln>
    <a:scene3d>
      <a:camera prst="orthographicFront"/>
      <a:lightRig rig="threePt" dir="t"/>
    </a:scene3d>
  </c:spPr>
  <c:txPr>
    <a:bodyPr/>
    <a:lstStyle/>
    <a:p>
      <a:pPr>
        <a:defRPr sz="185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23CEE-8065-4A3E-B04F-463A615A348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47B2EA-6566-490D-B33C-C4C130B1AB94}">
      <dgm:prSet/>
      <dgm:spPr/>
      <dgm:t>
        <a:bodyPr/>
        <a:lstStyle/>
        <a:p>
          <a:pPr algn="ctr" rtl="0"/>
          <a:r>
            <a:rPr lang="en-US" b="1" dirty="0" smtClean="0"/>
            <a:t>Health Minister’s Therapy Budget</a:t>
          </a:r>
          <a:endParaRPr lang="en-US" dirty="0"/>
        </a:p>
      </dgm:t>
    </dgm:pt>
    <dgm:pt modelId="{ED846950-E23C-4731-9E8A-807257E5C2A3}" type="parTrans" cxnId="{1C96C92E-F981-48AD-8761-AB231207C089}">
      <dgm:prSet/>
      <dgm:spPr/>
      <dgm:t>
        <a:bodyPr/>
        <a:lstStyle/>
        <a:p>
          <a:endParaRPr lang="en-US"/>
        </a:p>
      </dgm:t>
    </dgm:pt>
    <dgm:pt modelId="{14FAEC4A-1371-4765-8CE7-478F561E928D}" type="sibTrans" cxnId="{1C96C92E-F981-48AD-8761-AB231207C089}">
      <dgm:prSet/>
      <dgm:spPr/>
      <dgm:t>
        <a:bodyPr/>
        <a:lstStyle/>
        <a:p>
          <a:endParaRPr lang="en-US"/>
        </a:p>
      </dgm:t>
    </dgm:pt>
    <dgm:pt modelId="{BAA6ED71-0B64-4866-9FFD-D56C85C5A962}">
      <dgm:prSet/>
      <dgm:spPr/>
      <dgm:t>
        <a:bodyPr/>
        <a:lstStyle/>
        <a:p>
          <a:pPr algn="ctr" rtl="0"/>
          <a:r>
            <a:rPr lang="en-US" b="1" dirty="0" smtClean="0"/>
            <a:t>Finance Minister’s Health System Budget</a:t>
          </a:r>
          <a:endParaRPr lang="en-US" dirty="0"/>
        </a:p>
      </dgm:t>
    </dgm:pt>
    <dgm:pt modelId="{A03B4FA5-77A2-40F7-A39D-B8C22BAAB30A}" type="parTrans" cxnId="{BE5BC749-852F-42FD-86A3-B61405E3C7D8}">
      <dgm:prSet/>
      <dgm:spPr/>
      <dgm:t>
        <a:bodyPr/>
        <a:lstStyle/>
        <a:p>
          <a:endParaRPr lang="en-US"/>
        </a:p>
      </dgm:t>
    </dgm:pt>
    <dgm:pt modelId="{FE596796-7749-42E0-AD39-85721DFDAFAE}" type="sibTrans" cxnId="{BE5BC749-852F-42FD-86A3-B61405E3C7D8}">
      <dgm:prSet/>
      <dgm:spPr/>
      <dgm:t>
        <a:bodyPr/>
        <a:lstStyle/>
        <a:p>
          <a:endParaRPr lang="en-US"/>
        </a:p>
      </dgm:t>
    </dgm:pt>
    <dgm:pt modelId="{D4FFA63E-BE76-48EA-927E-9009B3F4232C}">
      <dgm:prSet/>
      <dgm:spPr/>
      <dgm:t>
        <a:bodyPr/>
        <a:lstStyle/>
        <a:p>
          <a:pPr algn="ctr" rtl="0"/>
          <a:r>
            <a:rPr lang="en-US" b="1" dirty="0" smtClean="0"/>
            <a:t>Mind-Share versus Pharma</a:t>
          </a:r>
          <a:endParaRPr lang="en-US" dirty="0"/>
        </a:p>
      </dgm:t>
    </dgm:pt>
    <dgm:pt modelId="{BD678BD3-6D7C-406A-82AD-85DB2E283009}" type="parTrans" cxnId="{1FF993A4-79B2-425D-8BB9-578CD587C7EC}">
      <dgm:prSet/>
      <dgm:spPr/>
      <dgm:t>
        <a:bodyPr/>
        <a:lstStyle/>
        <a:p>
          <a:endParaRPr lang="en-US"/>
        </a:p>
      </dgm:t>
    </dgm:pt>
    <dgm:pt modelId="{198227E9-5E74-4861-B090-FDCD1DFA4450}" type="sibTrans" cxnId="{1FF993A4-79B2-425D-8BB9-578CD587C7EC}">
      <dgm:prSet/>
      <dgm:spPr/>
      <dgm:t>
        <a:bodyPr/>
        <a:lstStyle/>
        <a:p>
          <a:endParaRPr lang="en-US"/>
        </a:p>
      </dgm:t>
    </dgm:pt>
    <dgm:pt modelId="{CF9E421E-B7A3-4AF9-A336-A607D48D66FC}" type="pres">
      <dgm:prSet presAssocID="{B7623CEE-8065-4A3E-B04F-463A615A34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1E6C9-0CD5-4071-8AF1-2F0B8D5E5AF2}" type="pres">
      <dgm:prSet presAssocID="{6547B2EA-6566-490D-B33C-C4C130B1AB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4A870-DDB7-4E19-8917-2E5E093F8143}" type="pres">
      <dgm:prSet presAssocID="{14FAEC4A-1371-4765-8CE7-478F561E928D}" presName="spacer" presStyleCnt="0"/>
      <dgm:spPr/>
    </dgm:pt>
    <dgm:pt modelId="{91B7D68B-DB9C-4129-9693-3CDB0B641653}" type="pres">
      <dgm:prSet presAssocID="{BAA6ED71-0B64-4866-9FFD-D56C85C5A9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FE63-3BB9-468B-A861-F5C3F7D51DB9}" type="pres">
      <dgm:prSet presAssocID="{FE596796-7749-42E0-AD39-85721DFDAFAE}" presName="spacer" presStyleCnt="0"/>
      <dgm:spPr/>
    </dgm:pt>
    <dgm:pt modelId="{5D7A9932-CD80-43ED-A293-22F669B3FF32}" type="pres">
      <dgm:prSet presAssocID="{D4FFA63E-BE76-48EA-927E-9009B3F423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CCBDB-B323-46CC-8ADC-2A0FECDDC1B6}" type="presOf" srcId="{B7623CEE-8065-4A3E-B04F-463A615A3480}" destId="{CF9E421E-B7A3-4AF9-A336-A607D48D66FC}" srcOrd="0" destOrd="0" presId="urn:microsoft.com/office/officeart/2005/8/layout/vList2"/>
    <dgm:cxn modelId="{CD1E1201-1CEF-44B9-809A-CA0C2836EE9C}" type="presOf" srcId="{6547B2EA-6566-490D-B33C-C4C130B1AB94}" destId="{FCF1E6C9-0CD5-4071-8AF1-2F0B8D5E5AF2}" srcOrd="0" destOrd="0" presId="urn:microsoft.com/office/officeart/2005/8/layout/vList2"/>
    <dgm:cxn modelId="{2FEC2DCE-D288-4508-AAD0-0518868DF3FA}" type="presOf" srcId="{BAA6ED71-0B64-4866-9FFD-D56C85C5A962}" destId="{91B7D68B-DB9C-4129-9693-3CDB0B641653}" srcOrd="0" destOrd="0" presId="urn:microsoft.com/office/officeart/2005/8/layout/vList2"/>
    <dgm:cxn modelId="{1FF993A4-79B2-425D-8BB9-578CD587C7EC}" srcId="{B7623CEE-8065-4A3E-B04F-463A615A3480}" destId="{D4FFA63E-BE76-48EA-927E-9009B3F4232C}" srcOrd="2" destOrd="0" parTransId="{BD678BD3-6D7C-406A-82AD-85DB2E283009}" sibTransId="{198227E9-5E74-4861-B090-FDCD1DFA4450}"/>
    <dgm:cxn modelId="{F77B6907-7161-42FD-953C-C7E6C2F474AB}" type="presOf" srcId="{D4FFA63E-BE76-48EA-927E-9009B3F4232C}" destId="{5D7A9932-CD80-43ED-A293-22F669B3FF32}" srcOrd="0" destOrd="0" presId="urn:microsoft.com/office/officeart/2005/8/layout/vList2"/>
    <dgm:cxn modelId="{1C96C92E-F981-48AD-8761-AB231207C089}" srcId="{B7623CEE-8065-4A3E-B04F-463A615A3480}" destId="{6547B2EA-6566-490D-B33C-C4C130B1AB94}" srcOrd="0" destOrd="0" parTransId="{ED846950-E23C-4731-9E8A-807257E5C2A3}" sibTransId="{14FAEC4A-1371-4765-8CE7-478F561E928D}"/>
    <dgm:cxn modelId="{BE5BC749-852F-42FD-86A3-B61405E3C7D8}" srcId="{B7623CEE-8065-4A3E-B04F-463A615A3480}" destId="{BAA6ED71-0B64-4866-9FFD-D56C85C5A962}" srcOrd="1" destOrd="0" parTransId="{A03B4FA5-77A2-40F7-A39D-B8C22BAAB30A}" sibTransId="{FE596796-7749-42E0-AD39-85721DFDAFAE}"/>
    <dgm:cxn modelId="{35F8BE91-BCFA-455F-B4DE-275859E470F5}" type="presParOf" srcId="{CF9E421E-B7A3-4AF9-A336-A607D48D66FC}" destId="{FCF1E6C9-0CD5-4071-8AF1-2F0B8D5E5AF2}" srcOrd="0" destOrd="0" presId="urn:microsoft.com/office/officeart/2005/8/layout/vList2"/>
    <dgm:cxn modelId="{3630189F-CC9D-464A-BBCE-181D88F08AD5}" type="presParOf" srcId="{CF9E421E-B7A3-4AF9-A336-A607D48D66FC}" destId="{8CA4A870-DDB7-4E19-8917-2E5E093F8143}" srcOrd="1" destOrd="0" presId="urn:microsoft.com/office/officeart/2005/8/layout/vList2"/>
    <dgm:cxn modelId="{4E9F0363-3BFD-42A7-8C60-4AD383F9CA4B}" type="presParOf" srcId="{CF9E421E-B7A3-4AF9-A336-A607D48D66FC}" destId="{91B7D68B-DB9C-4129-9693-3CDB0B641653}" srcOrd="2" destOrd="0" presId="urn:microsoft.com/office/officeart/2005/8/layout/vList2"/>
    <dgm:cxn modelId="{9FFB4E45-4186-40EA-9E63-67C89CEFBF41}" type="presParOf" srcId="{CF9E421E-B7A3-4AF9-A336-A607D48D66FC}" destId="{E911FE63-3BB9-468B-A861-F5C3F7D51DB9}" srcOrd="3" destOrd="0" presId="urn:microsoft.com/office/officeart/2005/8/layout/vList2"/>
    <dgm:cxn modelId="{32147F1B-E55F-437C-8889-BCCBA0669FFB}" type="presParOf" srcId="{CF9E421E-B7A3-4AF9-A336-A607D48D66FC}" destId="{5D7A9932-CD80-43ED-A293-22F669B3FF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B57A8-7941-4E98-987B-448288CA7911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A27268-EB84-4D1F-8C58-27E09F8D47EE}">
      <dgm:prSet phldrT="[Text]"/>
      <dgm:spPr/>
      <dgm:t>
        <a:bodyPr/>
        <a:lstStyle/>
        <a:p>
          <a:r>
            <a:rPr lang="en-US" dirty="0" smtClean="0"/>
            <a:t>Old Technology</a:t>
          </a:r>
          <a:endParaRPr lang="en-US" dirty="0"/>
        </a:p>
      </dgm:t>
    </dgm:pt>
    <dgm:pt modelId="{F9901C97-CA08-4EC3-92E6-6BE0E31C0514}" type="parTrans" cxnId="{031063DF-54FB-462A-A407-B9705E5DDA84}">
      <dgm:prSet/>
      <dgm:spPr/>
      <dgm:t>
        <a:bodyPr/>
        <a:lstStyle/>
        <a:p>
          <a:endParaRPr lang="en-US"/>
        </a:p>
      </dgm:t>
    </dgm:pt>
    <dgm:pt modelId="{AFD528A0-247D-43F6-9F4E-A6962B112D9B}" type="sibTrans" cxnId="{031063DF-54FB-462A-A407-B9705E5DDA84}">
      <dgm:prSet/>
      <dgm:spPr/>
      <dgm:t>
        <a:bodyPr/>
        <a:lstStyle/>
        <a:p>
          <a:endParaRPr lang="en-US"/>
        </a:p>
      </dgm:t>
    </dgm:pt>
    <dgm:pt modelId="{AC1547EC-36B4-474D-B683-D8C61E290856}">
      <dgm:prSet phldrT="[Text]"/>
      <dgm:spPr/>
      <dgm:t>
        <a:bodyPr/>
        <a:lstStyle/>
        <a:p>
          <a:r>
            <a:rPr lang="en-US" dirty="0" smtClean="0"/>
            <a:t>New Technology</a:t>
          </a:r>
          <a:endParaRPr lang="en-US" dirty="0"/>
        </a:p>
      </dgm:t>
    </dgm:pt>
    <dgm:pt modelId="{9C187198-BC64-4B1D-95FD-348299AD4BEE}" type="parTrans" cxnId="{244A5EDD-01A7-4D0A-AD80-199B41F0EF89}">
      <dgm:prSet/>
      <dgm:spPr/>
      <dgm:t>
        <a:bodyPr/>
        <a:lstStyle/>
        <a:p>
          <a:endParaRPr lang="en-US"/>
        </a:p>
      </dgm:t>
    </dgm:pt>
    <dgm:pt modelId="{FE60F392-9610-4E42-8570-2E8CB73E9432}" type="sibTrans" cxnId="{244A5EDD-01A7-4D0A-AD80-199B41F0EF89}">
      <dgm:prSet/>
      <dgm:spPr/>
      <dgm:t>
        <a:bodyPr/>
        <a:lstStyle/>
        <a:p>
          <a:endParaRPr lang="en-US"/>
        </a:p>
      </dgm:t>
    </dgm:pt>
    <dgm:pt modelId="{84566019-A879-41A0-AD64-C7A157F78AC7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369F26EE-3BBC-40B4-91AF-C5AD7887C3D2}" type="parTrans" cxnId="{FA6EE854-0D9D-4045-91B7-0BE8F221A3E8}">
      <dgm:prSet/>
      <dgm:spPr/>
      <dgm:t>
        <a:bodyPr/>
        <a:lstStyle/>
        <a:p>
          <a:endParaRPr lang="en-US"/>
        </a:p>
      </dgm:t>
    </dgm:pt>
    <dgm:pt modelId="{DCCF7610-CF54-479F-92D9-825F3DCDFF24}" type="sibTrans" cxnId="{FA6EE854-0D9D-4045-91B7-0BE8F221A3E8}">
      <dgm:prSet/>
      <dgm:spPr/>
      <dgm:t>
        <a:bodyPr/>
        <a:lstStyle/>
        <a:p>
          <a:endParaRPr lang="en-US"/>
        </a:p>
      </dgm:t>
    </dgm:pt>
    <dgm:pt modelId="{49AEF7B0-C88A-47DB-8B7E-1435523014ED}">
      <dgm:prSet phldrT="[Text]"/>
      <dgm:spPr/>
      <dgm:t>
        <a:bodyPr/>
        <a:lstStyle/>
        <a:p>
          <a:r>
            <a:rPr lang="en-US" dirty="0" smtClean="0"/>
            <a:t>Truly Minimally Invasive</a:t>
          </a:r>
          <a:endParaRPr lang="en-US" dirty="0"/>
        </a:p>
      </dgm:t>
    </dgm:pt>
    <dgm:pt modelId="{E11A4671-1378-4BFA-B5D5-88AFCC49F9DD}" type="parTrans" cxnId="{DD024CD0-2A40-4484-AF83-68E8F1F37070}">
      <dgm:prSet/>
      <dgm:spPr/>
      <dgm:t>
        <a:bodyPr/>
        <a:lstStyle/>
        <a:p>
          <a:endParaRPr lang="en-US"/>
        </a:p>
      </dgm:t>
    </dgm:pt>
    <dgm:pt modelId="{617418FA-B1F4-4C4E-BD01-7DEAC3CEC81C}" type="sibTrans" cxnId="{DD024CD0-2A40-4484-AF83-68E8F1F37070}">
      <dgm:prSet/>
      <dgm:spPr/>
      <dgm:t>
        <a:bodyPr/>
        <a:lstStyle/>
        <a:p>
          <a:endParaRPr lang="en-US"/>
        </a:p>
      </dgm:t>
    </dgm:pt>
    <dgm:pt modelId="{B054570E-F953-4672-8009-D2BEFCCEB763}">
      <dgm:prSet phldrT="[Text]"/>
      <dgm:spPr/>
      <dgm:t>
        <a:bodyPr/>
        <a:lstStyle/>
        <a:p>
          <a:r>
            <a:rPr lang="en-US" dirty="0" smtClean="0"/>
            <a:t>Mechanical Valve</a:t>
          </a:r>
          <a:endParaRPr lang="en-US" dirty="0"/>
        </a:p>
      </dgm:t>
    </dgm:pt>
    <dgm:pt modelId="{62C580AE-442D-4EE2-B7B9-DA6A0F85F330}" type="parTrans" cxnId="{80911971-23D4-4FD2-8AD8-7B69E980F4FD}">
      <dgm:prSet/>
      <dgm:spPr/>
      <dgm:t>
        <a:bodyPr/>
        <a:lstStyle/>
        <a:p>
          <a:endParaRPr lang="en-US"/>
        </a:p>
      </dgm:t>
    </dgm:pt>
    <dgm:pt modelId="{FE8C7DC2-4205-43FC-B974-4266179F9611}" type="sibTrans" cxnId="{80911971-23D4-4FD2-8AD8-7B69E980F4FD}">
      <dgm:prSet/>
      <dgm:spPr/>
      <dgm:t>
        <a:bodyPr/>
        <a:lstStyle/>
        <a:p>
          <a:endParaRPr lang="en-US"/>
        </a:p>
      </dgm:t>
    </dgm:pt>
    <dgm:pt modelId="{6E3E5661-19C0-434F-8CDC-46061F02AFC3}">
      <dgm:prSet phldrT="[Text]"/>
      <dgm:spPr/>
      <dgm:t>
        <a:bodyPr/>
        <a:lstStyle/>
        <a:p>
          <a:r>
            <a:rPr lang="en-US" dirty="0" smtClean="0"/>
            <a:t>‘Minimally Invasive’ Open Heart Surgery (CABG) = 3-4” Chest Incision </a:t>
          </a:r>
          <a:endParaRPr lang="en-US" dirty="0"/>
        </a:p>
      </dgm:t>
    </dgm:pt>
    <dgm:pt modelId="{B5B45549-9FE4-4EF4-ADC2-56A926F1E078}" type="parTrans" cxnId="{2D394A09-322A-43DF-AA11-98F6BF82F786}">
      <dgm:prSet/>
      <dgm:spPr/>
      <dgm:t>
        <a:bodyPr/>
        <a:lstStyle/>
        <a:p>
          <a:endParaRPr lang="en-US"/>
        </a:p>
      </dgm:t>
    </dgm:pt>
    <dgm:pt modelId="{43B82CBC-7E6D-40E3-8DF2-2D929C54CC34}" type="sibTrans" cxnId="{2D394A09-322A-43DF-AA11-98F6BF82F786}">
      <dgm:prSet/>
      <dgm:spPr/>
      <dgm:t>
        <a:bodyPr/>
        <a:lstStyle/>
        <a:p>
          <a:endParaRPr lang="en-US"/>
        </a:p>
      </dgm:t>
    </dgm:pt>
    <dgm:pt modelId="{E5D7CFE3-8442-4375-84B7-51038D3669F3}">
      <dgm:prSet phldrT="[Text]"/>
      <dgm:spPr/>
      <dgm:t>
        <a:bodyPr/>
        <a:lstStyle/>
        <a:p>
          <a:r>
            <a:rPr lang="en-US" dirty="0" smtClean="0"/>
            <a:t>Medtronic </a:t>
          </a:r>
          <a:r>
            <a:rPr lang="en-US" dirty="0" err="1" smtClean="0"/>
            <a:t>Corevalve</a:t>
          </a:r>
          <a:endParaRPr lang="en-US" dirty="0"/>
        </a:p>
      </dgm:t>
    </dgm:pt>
    <dgm:pt modelId="{E436C30C-21C2-4BEE-B83B-0C141175D82A}" type="parTrans" cxnId="{9C9345A5-92CA-4F6B-AA5C-98784537891F}">
      <dgm:prSet/>
      <dgm:spPr/>
      <dgm:t>
        <a:bodyPr/>
        <a:lstStyle/>
        <a:p>
          <a:endParaRPr lang="en-US"/>
        </a:p>
      </dgm:t>
    </dgm:pt>
    <dgm:pt modelId="{D9E39B58-A8AA-44A9-BE94-0E130732B7ED}" type="sibTrans" cxnId="{9C9345A5-92CA-4F6B-AA5C-98784537891F}">
      <dgm:prSet/>
      <dgm:spPr/>
      <dgm:t>
        <a:bodyPr/>
        <a:lstStyle/>
        <a:p>
          <a:endParaRPr lang="en-US"/>
        </a:p>
      </dgm:t>
    </dgm:pt>
    <dgm:pt modelId="{3B395E38-126A-41EF-9DB9-433E89741A70}">
      <dgm:prSet phldrT="[Text]"/>
      <dgm:spPr/>
      <dgm:t>
        <a:bodyPr/>
        <a:lstStyle/>
        <a:p>
          <a:r>
            <a:rPr lang="en-US" dirty="0" smtClean="0"/>
            <a:t>Reduced Recovery</a:t>
          </a:r>
          <a:endParaRPr lang="en-US" dirty="0"/>
        </a:p>
      </dgm:t>
    </dgm:pt>
    <dgm:pt modelId="{C1EB0A8A-2519-4D4D-BF66-7474E85A5235}" type="parTrans" cxnId="{B5C3795B-1CDF-4DED-BE81-BEA2D1D2A31B}">
      <dgm:prSet/>
      <dgm:spPr/>
      <dgm:t>
        <a:bodyPr/>
        <a:lstStyle/>
        <a:p>
          <a:endParaRPr lang="en-US"/>
        </a:p>
      </dgm:t>
    </dgm:pt>
    <dgm:pt modelId="{7C6C3E0B-8385-44A9-B411-02453158B196}" type="sibTrans" cxnId="{B5C3795B-1CDF-4DED-BE81-BEA2D1D2A31B}">
      <dgm:prSet/>
      <dgm:spPr/>
      <dgm:t>
        <a:bodyPr/>
        <a:lstStyle/>
        <a:p>
          <a:endParaRPr lang="en-US"/>
        </a:p>
      </dgm:t>
    </dgm:pt>
    <dgm:pt modelId="{46F1D236-8DE6-44CF-B7B3-2C4713E18C1F}">
      <dgm:prSet phldrT="[Text]"/>
      <dgm:spPr/>
      <dgm:t>
        <a:bodyPr/>
        <a:lstStyle/>
        <a:p>
          <a:r>
            <a:rPr lang="en-US" dirty="0" smtClean="0"/>
            <a:t>Trans Catheter Aortic Valve Implantation</a:t>
          </a:r>
          <a:endParaRPr lang="en-US" dirty="0"/>
        </a:p>
      </dgm:t>
    </dgm:pt>
    <dgm:pt modelId="{CD7637A9-36A9-4A65-9261-60F0D0C0AEF3}" type="parTrans" cxnId="{7F086C87-3C3A-4ABF-950B-B9F4809E3888}">
      <dgm:prSet/>
      <dgm:spPr/>
      <dgm:t>
        <a:bodyPr/>
        <a:lstStyle/>
        <a:p>
          <a:endParaRPr lang="en-US"/>
        </a:p>
      </dgm:t>
    </dgm:pt>
    <dgm:pt modelId="{6014BE73-3474-4AF0-A115-D20D34CA1530}" type="sibTrans" cxnId="{7F086C87-3C3A-4ABF-950B-B9F4809E3888}">
      <dgm:prSet/>
      <dgm:spPr/>
      <dgm:t>
        <a:bodyPr/>
        <a:lstStyle/>
        <a:p>
          <a:endParaRPr lang="en-US"/>
        </a:p>
      </dgm:t>
    </dgm:pt>
    <dgm:pt modelId="{8394E912-243E-43DF-BBC5-3A248BD1A4FD}">
      <dgm:prSet phldrT="[Text]"/>
      <dgm:spPr/>
      <dgm:t>
        <a:bodyPr/>
        <a:lstStyle/>
        <a:p>
          <a:r>
            <a:rPr lang="en-US" dirty="0" smtClean="0"/>
            <a:t>Less training for MD required</a:t>
          </a:r>
          <a:endParaRPr lang="en-US" dirty="0"/>
        </a:p>
      </dgm:t>
    </dgm:pt>
    <dgm:pt modelId="{2456F928-3B08-41A4-9C5C-129C265E5415}" type="parTrans" cxnId="{9F8BE42C-AE62-46EE-8AD3-5DE7E4B3B6B8}">
      <dgm:prSet/>
      <dgm:spPr/>
      <dgm:t>
        <a:bodyPr/>
        <a:lstStyle/>
        <a:p>
          <a:endParaRPr lang="en-US"/>
        </a:p>
      </dgm:t>
    </dgm:pt>
    <dgm:pt modelId="{59BA2D1E-3708-4DA9-BEAE-666BE0CED8A2}" type="sibTrans" cxnId="{9F8BE42C-AE62-46EE-8AD3-5DE7E4B3B6B8}">
      <dgm:prSet/>
      <dgm:spPr/>
      <dgm:t>
        <a:bodyPr/>
        <a:lstStyle/>
        <a:p>
          <a:endParaRPr lang="en-US"/>
        </a:p>
      </dgm:t>
    </dgm:pt>
    <dgm:pt modelId="{8E45D867-D050-4000-B617-D18077F3678F}">
      <dgm:prSet phldrT="[Text]"/>
      <dgm:spPr/>
      <dgm:t>
        <a:bodyPr/>
        <a:lstStyle/>
        <a:p>
          <a:r>
            <a:rPr lang="en-US" dirty="0" smtClean="0"/>
            <a:t>Cost Savings</a:t>
          </a:r>
          <a:endParaRPr lang="en-US" dirty="0"/>
        </a:p>
      </dgm:t>
    </dgm:pt>
    <dgm:pt modelId="{DD139EC2-B499-48E5-BBAF-AB00CD6ECB62}" type="parTrans" cxnId="{C696D130-8F34-4D1F-8891-34A16E5AF099}">
      <dgm:prSet/>
      <dgm:spPr/>
    </dgm:pt>
    <dgm:pt modelId="{6BEB54C4-E5DC-4535-8F65-2B5D7E379812}" type="sibTrans" cxnId="{C696D130-8F34-4D1F-8891-34A16E5AF099}">
      <dgm:prSet/>
      <dgm:spPr/>
    </dgm:pt>
    <dgm:pt modelId="{E825C907-B873-4016-BC07-CC0AA6114726}">
      <dgm:prSet phldrT="[Text]"/>
      <dgm:spPr/>
      <dgm:t>
        <a:bodyPr/>
        <a:lstStyle/>
        <a:p>
          <a:r>
            <a:rPr lang="en-US" dirty="0" smtClean="0"/>
            <a:t>Enhanced safety</a:t>
          </a:r>
          <a:endParaRPr lang="en-US" dirty="0"/>
        </a:p>
      </dgm:t>
    </dgm:pt>
    <dgm:pt modelId="{56DF415C-B6CB-4FBC-AF38-725788896A16}" type="parTrans" cxnId="{EE482873-F0EE-4771-9506-B7B63D3F81DA}">
      <dgm:prSet/>
      <dgm:spPr/>
    </dgm:pt>
    <dgm:pt modelId="{85CDF9F0-9CDD-4D7F-B91B-E134575B50A8}" type="sibTrans" cxnId="{EE482873-F0EE-4771-9506-B7B63D3F81DA}">
      <dgm:prSet/>
      <dgm:spPr/>
    </dgm:pt>
    <dgm:pt modelId="{474C40FC-91B5-41A0-B09A-5787AABBA11B}" type="pres">
      <dgm:prSet presAssocID="{EF8B57A8-7941-4E98-987B-448288CA79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E6F2D-2C06-41BA-A77E-A4F1AF49A86A}" type="pres">
      <dgm:prSet presAssocID="{22A27268-EB84-4D1F-8C58-27E09F8D47EE}" presName="composite" presStyleCnt="0"/>
      <dgm:spPr/>
    </dgm:pt>
    <dgm:pt modelId="{A7BEC15D-77FF-41E8-BDE7-8B598C97EB26}" type="pres">
      <dgm:prSet presAssocID="{22A27268-EB84-4D1F-8C58-27E09F8D47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2E977-1501-47EC-8FB1-4A102A930A15}" type="pres">
      <dgm:prSet presAssocID="{22A27268-EB84-4D1F-8C58-27E09F8D47EE}" presName="parSh" presStyleLbl="node1" presStyleIdx="0" presStyleCnt="3"/>
      <dgm:spPr/>
      <dgm:t>
        <a:bodyPr/>
        <a:lstStyle/>
        <a:p>
          <a:endParaRPr lang="en-US"/>
        </a:p>
      </dgm:t>
    </dgm:pt>
    <dgm:pt modelId="{E831EE35-AF8B-4235-AFB0-8872C0772D82}" type="pres">
      <dgm:prSet presAssocID="{22A27268-EB84-4D1F-8C58-27E09F8D47E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8389A-2EC6-4681-A532-D9A0484D4BBB}" type="pres">
      <dgm:prSet presAssocID="{AFD528A0-247D-43F6-9F4E-A6962B112D9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63A1F76-33EB-4F0C-A830-4E8FC919BD8B}" type="pres">
      <dgm:prSet presAssocID="{AFD528A0-247D-43F6-9F4E-A6962B112D9B}" presName="connTx" presStyleLbl="sibTrans2D1" presStyleIdx="0" presStyleCnt="2"/>
      <dgm:spPr/>
      <dgm:t>
        <a:bodyPr/>
        <a:lstStyle/>
        <a:p>
          <a:endParaRPr lang="en-US"/>
        </a:p>
      </dgm:t>
    </dgm:pt>
    <dgm:pt modelId="{51CD5BED-DB4D-49A1-A33E-932E07C3FD17}" type="pres">
      <dgm:prSet presAssocID="{AC1547EC-36B4-474D-B683-D8C61E290856}" presName="composite" presStyleCnt="0"/>
      <dgm:spPr/>
    </dgm:pt>
    <dgm:pt modelId="{6E44B67A-4DF0-4C4C-9CD5-BE6CB4E9010A}" type="pres">
      <dgm:prSet presAssocID="{AC1547EC-36B4-474D-B683-D8C61E2908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20E7-5AC1-474A-A496-927439471CB9}" type="pres">
      <dgm:prSet presAssocID="{AC1547EC-36B4-474D-B683-D8C61E290856}" presName="parSh" presStyleLbl="node1" presStyleIdx="1" presStyleCnt="3"/>
      <dgm:spPr/>
      <dgm:t>
        <a:bodyPr/>
        <a:lstStyle/>
        <a:p>
          <a:endParaRPr lang="en-US"/>
        </a:p>
      </dgm:t>
    </dgm:pt>
    <dgm:pt modelId="{EE2DF1DC-118F-4FBB-B85F-7FF85C9CF7FF}" type="pres">
      <dgm:prSet presAssocID="{AC1547EC-36B4-474D-B683-D8C61E29085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791E-87D1-4555-96AD-2E981099021B}" type="pres">
      <dgm:prSet presAssocID="{FE60F392-9610-4E42-8570-2E8CB73E943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DACA6F6-6DC6-4349-9347-FA0E229FFD43}" type="pres">
      <dgm:prSet presAssocID="{FE60F392-9610-4E42-8570-2E8CB73E9432}" presName="connTx" presStyleLbl="sibTrans2D1" presStyleIdx="1" presStyleCnt="2"/>
      <dgm:spPr/>
      <dgm:t>
        <a:bodyPr/>
        <a:lstStyle/>
        <a:p>
          <a:endParaRPr lang="en-US"/>
        </a:p>
      </dgm:t>
    </dgm:pt>
    <dgm:pt modelId="{56F2900A-E49C-4BF7-AB34-B3A8213EB0A4}" type="pres">
      <dgm:prSet presAssocID="{84566019-A879-41A0-AD64-C7A157F78AC7}" presName="composite" presStyleCnt="0"/>
      <dgm:spPr/>
    </dgm:pt>
    <dgm:pt modelId="{57C231DA-EC4E-4D86-8C89-42CD2D6393AA}" type="pres">
      <dgm:prSet presAssocID="{84566019-A879-41A0-AD64-C7A157F78AC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E5C18-9859-4AE3-A28E-D247894A3CD1}" type="pres">
      <dgm:prSet presAssocID="{84566019-A879-41A0-AD64-C7A157F78AC7}" presName="parSh" presStyleLbl="node1" presStyleIdx="2" presStyleCnt="3"/>
      <dgm:spPr/>
      <dgm:t>
        <a:bodyPr/>
        <a:lstStyle/>
        <a:p>
          <a:endParaRPr lang="en-US"/>
        </a:p>
      </dgm:t>
    </dgm:pt>
    <dgm:pt modelId="{93F920D3-21E4-4C5D-B301-5E76D667BFE3}" type="pres">
      <dgm:prSet presAssocID="{84566019-A879-41A0-AD64-C7A157F78AC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6BB62-3F0C-48CC-85E4-2021FCF3D556}" type="presOf" srcId="{FE60F392-9610-4E42-8570-2E8CB73E9432}" destId="{EDACA6F6-6DC6-4349-9347-FA0E229FFD43}" srcOrd="1" destOrd="0" presId="urn:microsoft.com/office/officeart/2005/8/layout/process3"/>
    <dgm:cxn modelId="{E51CE0DD-96B0-4DBE-8DD2-16C5CA0D3B5A}" type="presOf" srcId="{B054570E-F953-4672-8009-D2BEFCCEB763}" destId="{E831EE35-AF8B-4235-AFB0-8872C0772D82}" srcOrd="0" destOrd="0" presId="urn:microsoft.com/office/officeart/2005/8/layout/process3"/>
    <dgm:cxn modelId="{A74E9F4D-91EE-4642-B3AA-B66A5CAF9D7D}" type="presOf" srcId="{49AEF7B0-C88A-47DB-8B7E-1435523014ED}" destId="{93F920D3-21E4-4C5D-B301-5E76D667BFE3}" srcOrd="0" destOrd="0" presId="urn:microsoft.com/office/officeart/2005/8/layout/process3"/>
    <dgm:cxn modelId="{2D394A09-322A-43DF-AA11-98F6BF82F786}" srcId="{22A27268-EB84-4D1F-8C58-27E09F8D47EE}" destId="{6E3E5661-19C0-434F-8CDC-46061F02AFC3}" srcOrd="1" destOrd="0" parTransId="{B5B45549-9FE4-4EF4-ADC2-56A926F1E078}" sibTransId="{43B82CBC-7E6D-40E3-8DF2-2D929C54CC34}"/>
    <dgm:cxn modelId="{F4B6EC0F-5C04-4789-A336-43F83EEFE1B7}" type="presOf" srcId="{AC1547EC-36B4-474D-B683-D8C61E290856}" destId="{6E44B67A-4DF0-4C4C-9CD5-BE6CB4E9010A}" srcOrd="0" destOrd="0" presId="urn:microsoft.com/office/officeart/2005/8/layout/process3"/>
    <dgm:cxn modelId="{AB02EAC1-BA74-4455-83A2-CF3E41B6CF73}" type="presOf" srcId="{8394E912-243E-43DF-BBC5-3A248BD1A4FD}" destId="{93F920D3-21E4-4C5D-B301-5E76D667BFE3}" srcOrd="0" destOrd="2" presId="urn:microsoft.com/office/officeart/2005/8/layout/process3"/>
    <dgm:cxn modelId="{0968808B-8D32-4167-8908-0CFCBC32F109}" type="presOf" srcId="{22A27268-EB84-4D1F-8C58-27E09F8D47EE}" destId="{A7BEC15D-77FF-41E8-BDE7-8B598C97EB26}" srcOrd="0" destOrd="0" presId="urn:microsoft.com/office/officeart/2005/8/layout/process3"/>
    <dgm:cxn modelId="{031063DF-54FB-462A-A407-B9705E5DDA84}" srcId="{EF8B57A8-7941-4E98-987B-448288CA7911}" destId="{22A27268-EB84-4D1F-8C58-27E09F8D47EE}" srcOrd="0" destOrd="0" parTransId="{F9901C97-CA08-4EC3-92E6-6BE0E31C0514}" sibTransId="{AFD528A0-247D-43F6-9F4E-A6962B112D9B}"/>
    <dgm:cxn modelId="{BDC863AD-AEFF-40BF-9C82-246ACF30C9F2}" type="presOf" srcId="{AFD528A0-247D-43F6-9F4E-A6962B112D9B}" destId="{AB18389A-2EC6-4681-A532-D9A0484D4BBB}" srcOrd="0" destOrd="0" presId="urn:microsoft.com/office/officeart/2005/8/layout/process3"/>
    <dgm:cxn modelId="{EE482873-F0EE-4771-9506-B7B63D3F81DA}" srcId="{84566019-A879-41A0-AD64-C7A157F78AC7}" destId="{E825C907-B873-4016-BC07-CC0AA6114726}" srcOrd="3" destOrd="0" parTransId="{56DF415C-B6CB-4FBC-AF38-725788896A16}" sibTransId="{85CDF9F0-9CDD-4D7F-B91B-E134575B50A8}"/>
    <dgm:cxn modelId="{C696D130-8F34-4D1F-8891-34A16E5AF099}" srcId="{84566019-A879-41A0-AD64-C7A157F78AC7}" destId="{8E45D867-D050-4000-B617-D18077F3678F}" srcOrd="4" destOrd="0" parTransId="{DD139EC2-B499-48E5-BBAF-AB00CD6ECB62}" sibTransId="{6BEB54C4-E5DC-4535-8F65-2B5D7E379812}"/>
    <dgm:cxn modelId="{7F086C87-3C3A-4ABF-950B-B9F4809E3888}" srcId="{AC1547EC-36B4-474D-B683-D8C61E290856}" destId="{46F1D236-8DE6-44CF-B7B3-2C4713E18C1F}" srcOrd="1" destOrd="0" parTransId="{CD7637A9-36A9-4A65-9261-60F0D0C0AEF3}" sibTransId="{6014BE73-3474-4AF0-A115-D20D34CA1530}"/>
    <dgm:cxn modelId="{80911971-23D4-4FD2-8AD8-7B69E980F4FD}" srcId="{22A27268-EB84-4D1F-8C58-27E09F8D47EE}" destId="{B054570E-F953-4672-8009-D2BEFCCEB763}" srcOrd="0" destOrd="0" parTransId="{62C580AE-442D-4EE2-B7B9-DA6A0F85F330}" sibTransId="{FE8C7DC2-4205-43FC-B974-4266179F9611}"/>
    <dgm:cxn modelId="{1F2EF19C-8905-4C25-B5A5-0E0CA09A443C}" type="presOf" srcId="{46F1D236-8DE6-44CF-B7B3-2C4713E18C1F}" destId="{EE2DF1DC-118F-4FBB-B85F-7FF85C9CF7FF}" srcOrd="0" destOrd="1" presId="urn:microsoft.com/office/officeart/2005/8/layout/process3"/>
    <dgm:cxn modelId="{8F1602B1-9A6A-44CD-B38A-1E52FC4CBFD3}" type="presOf" srcId="{22A27268-EB84-4D1F-8C58-27E09F8D47EE}" destId="{EDC2E977-1501-47EC-8FB1-4A102A930A15}" srcOrd="1" destOrd="0" presId="urn:microsoft.com/office/officeart/2005/8/layout/process3"/>
    <dgm:cxn modelId="{9F8BE42C-AE62-46EE-8AD3-5DE7E4B3B6B8}" srcId="{84566019-A879-41A0-AD64-C7A157F78AC7}" destId="{8394E912-243E-43DF-BBC5-3A248BD1A4FD}" srcOrd="2" destOrd="0" parTransId="{2456F928-3B08-41A4-9C5C-129C265E5415}" sibTransId="{59BA2D1E-3708-4DA9-BEAE-666BE0CED8A2}"/>
    <dgm:cxn modelId="{15583C19-8131-44CD-809E-C83E4D40AEB8}" type="presOf" srcId="{EF8B57A8-7941-4E98-987B-448288CA7911}" destId="{474C40FC-91B5-41A0-B09A-5787AABBA11B}" srcOrd="0" destOrd="0" presId="urn:microsoft.com/office/officeart/2005/8/layout/process3"/>
    <dgm:cxn modelId="{FA6EE854-0D9D-4045-91B7-0BE8F221A3E8}" srcId="{EF8B57A8-7941-4E98-987B-448288CA7911}" destId="{84566019-A879-41A0-AD64-C7A157F78AC7}" srcOrd="2" destOrd="0" parTransId="{369F26EE-3BBC-40B4-91AF-C5AD7887C3D2}" sibTransId="{DCCF7610-CF54-479F-92D9-825F3DCDFF24}"/>
    <dgm:cxn modelId="{14E7C054-1B40-44FB-A942-CC4F57AF53D4}" type="presOf" srcId="{E825C907-B873-4016-BC07-CC0AA6114726}" destId="{93F920D3-21E4-4C5D-B301-5E76D667BFE3}" srcOrd="0" destOrd="3" presId="urn:microsoft.com/office/officeart/2005/8/layout/process3"/>
    <dgm:cxn modelId="{DD024CD0-2A40-4484-AF83-68E8F1F37070}" srcId="{84566019-A879-41A0-AD64-C7A157F78AC7}" destId="{49AEF7B0-C88A-47DB-8B7E-1435523014ED}" srcOrd="0" destOrd="0" parTransId="{E11A4671-1378-4BFA-B5D5-88AFCC49F9DD}" sibTransId="{617418FA-B1F4-4C4E-BD01-7DEAC3CEC81C}"/>
    <dgm:cxn modelId="{244A5EDD-01A7-4D0A-AD80-199B41F0EF89}" srcId="{EF8B57A8-7941-4E98-987B-448288CA7911}" destId="{AC1547EC-36B4-474D-B683-D8C61E290856}" srcOrd="1" destOrd="0" parTransId="{9C187198-BC64-4B1D-95FD-348299AD4BEE}" sibTransId="{FE60F392-9610-4E42-8570-2E8CB73E9432}"/>
    <dgm:cxn modelId="{13D3FE63-4CC7-4C2A-A250-27168EE79775}" type="presOf" srcId="{FE60F392-9610-4E42-8570-2E8CB73E9432}" destId="{422E791E-87D1-4555-96AD-2E981099021B}" srcOrd="0" destOrd="0" presId="urn:microsoft.com/office/officeart/2005/8/layout/process3"/>
    <dgm:cxn modelId="{B5C3795B-1CDF-4DED-BE81-BEA2D1D2A31B}" srcId="{84566019-A879-41A0-AD64-C7A157F78AC7}" destId="{3B395E38-126A-41EF-9DB9-433E89741A70}" srcOrd="1" destOrd="0" parTransId="{C1EB0A8A-2519-4D4D-BF66-7474E85A5235}" sibTransId="{7C6C3E0B-8385-44A9-B411-02453158B196}"/>
    <dgm:cxn modelId="{9C9345A5-92CA-4F6B-AA5C-98784537891F}" srcId="{AC1547EC-36B4-474D-B683-D8C61E290856}" destId="{E5D7CFE3-8442-4375-84B7-51038D3669F3}" srcOrd="0" destOrd="0" parTransId="{E436C30C-21C2-4BEE-B83B-0C141175D82A}" sibTransId="{D9E39B58-A8AA-44A9-BE94-0E130732B7ED}"/>
    <dgm:cxn modelId="{B92D56C0-B93D-4CC1-A69C-0E0BAB2F4F23}" type="presOf" srcId="{84566019-A879-41A0-AD64-C7A157F78AC7}" destId="{57C231DA-EC4E-4D86-8C89-42CD2D6393AA}" srcOrd="0" destOrd="0" presId="urn:microsoft.com/office/officeart/2005/8/layout/process3"/>
    <dgm:cxn modelId="{CC891958-A44C-4CBB-867C-F0C2924E9DF8}" type="presOf" srcId="{6E3E5661-19C0-434F-8CDC-46061F02AFC3}" destId="{E831EE35-AF8B-4235-AFB0-8872C0772D82}" srcOrd="0" destOrd="1" presId="urn:microsoft.com/office/officeart/2005/8/layout/process3"/>
    <dgm:cxn modelId="{2E0D1239-62D2-4B68-B023-3CECEA863F8A}" type="presOf" srcId="{84566019-A879-41A0-AD64-C7A157F78AC7}" destId="{1BFE5C18-9859-4AE3-A28E-D247894A3CD1}" srcOrd="1" destOrd="0" presId="urn:microsoft.com/office/officeart/2005/8/layout/process3"/>
    <dgm:cxn modelId="{796209AA-A634-4D0C-AF05-FDAF78A134A1}" type="presOf" srcId="{AFD528A0-247D-43F6-9F4E-A6962B112D9B}" destId="{063A1F76-33EB-4F0C-A830-4E8FC919BD8B}" srcOrd="1" destOrd="0" presId="urn:microsoft.com/office/officeart/2005/8/layout/process3"/>
    <dgm:cxn modelId="{3D543ECF-93B3-4502-80D4-821571A3B986}" type="presOf" srcId="{8E45D867-D050-4000-B617-D18077F3678F}" destId="{93F920D3-21E4-4C5D-B301-5E76D667BFE3}" srcOrd="0" destOrd="4" presId="urn:microsoft.com/office/officeart/2005/8/layout/process3"/>
    <dgm:cxn modelId="{F8A13ECF-8113-4447-83D9-6AE9B5D25C39}" type="presOf" srcId="{AC1547EC-36B4-474D-B683-D8C61E290856}" destId="{AC6920E7-5AC1-474A-A496-927439471CB9}" srcOrd="1" destOrd="0" presId="urn:microsoft.com/office/officeart/2005/8/layout/process3"/>
    <dgm:cxn modelId="{16E2CD56-50EA-44E3-8246-88AF775654F3}" type="presOf" srcId="{3B395E38-126A-41EF-9DB9-433E89741A70}" destId="{93F920D3-21E4-4C5D-B301-5E76D667BFE3}" srcOrd="0" destOrd="1" presId="urn:microsoft.com/office/officeart/2005/8/layout/process3"/>
    <dgm:cxn modelId="{7284C27A-5D9E-4472-8D47-712A3D8E63A3}" type="presOf" srcId="{E5D7CFE3-8442-4375-84B7-51038D3669F3}" destId="{EE2DF1DC-118F-4FBB-B85F-7FF85C9CF7FF}" srcOrd="0" destOrd="0" presId="urn:microsoft.com/office/officeart/2005/8/layout/process3"/>
    <dgm:cxn modelId="{56693F7C-F80A-4A78-B320-7139007635ED}" type="presParOf" srcId="{474C40FC-91B5-41A0-B09A-5787AABBA11B}" destId="{3F4E6F2D-2C06-41BA-A77E-A4F1AF49A86A}" srcOrd="0" destOrd="0" presId="urn:microsoft.com/office/officeart/2005/8/layout/process3"/>
    <dgm:cxn modelId="{5F45838A-5FAB-4835-809C-ED78890DF794}" type="presParOf" srcId="{3F4E6F2D-2C06-41BA-A77E-A4F1AF49A86A}" destId="{A7BEC15D-77FF-41E8-BDE7-8B598C97EB26}" srcOrd="0" destOrd="0" presId="urn:microsoft.com/office/officeart/2005/8/layout/process3"/>
    <dgm:cxn modelId="{8BDF1FB2-D281-47E0-A9E4-87A81886BA77}" type="presParOf" srcId="{3F4E6F2D-2C06-41BA-A77E-A4F1AF49A86A}" destId="{EDC2E977-1501-47EC-8FB1-4A102A930A15}" srcOrd="1" destOrd="0" presId="urn:microsoft.com/office/officeart/2005/8/layout/process3"/>
    <dgm:cxn modelId="{3CE1F9A0-0814-483B-B799-54165DA837CD}" type="presParOf" srcId="{3F4E6F2D-2C06-41BA-A77E-A4F1AF49A86A}" destId="{E831EE35-AF8B-4235-AFB0-8872C0772D82}" srcOrd="2" destOrd="0" presId="urn:microsoft.com/office/officeart/2005/8/layout/process3"/>
    <dgm:cxn modelId="{116EBB3B-2D07-4DB6-AE1D-195A6C304D73}" type="presParOf" srcId="{474C40FC-91B5-41A0-B09A-5787AABBA11B}" destId="{AB18389A-2EC6-4681-A532-D9A0484D4BBB}" srcOrd="1" destOrd="0" presId="urn:microsoft.com/office/officeart/2005/8/layout/process3"/>
    <dgm:cxn modelId="{A950E5DB-9465-463A-BC24-6B2E59039D1D}" type="presParOf" srcId="{AB18389A-2EC6-4681-A532-D9A0484D4BBB}" destId="{063A1F76-33EB-4F0C-A830-4E8FC919BD8B}" srcOrd="0" destOrd="0" presId="urn:microsoft.com/office/officeart/2005/8/layout/process3"/>
    <dgm:cxn modelId="{BE938275-65E6-4247-B932-0C07C5DAC35E}" type="presParOf" srcId="{474C40FC-91B5-41A0-B09A-5787AABBA11B}" destId="{51CD5BED-DB4D-49A1-A33E-932E07C3FD17}" srcOrd="2" destOrd="0" presId="urn:microsoft.com/office/officeart/2005/8/layout/process3"/>
    <dgm:cxn modelId="{B36D6B6D-2EE1-4418-8926-0E074DB5D43B}" type="presParOf" srcId="{51CD5BED-DB4D-49A1-A33E-932E07C3FD17}" destId="{6E44B67A-4DF0-4C4C-9CD5-BE6CB4E9010A}" srcOrd="0" destOrd="0" presId="urn:microsoft.com/office/officeart/2005/8/layout/process3"/>
    <dgm:cxn modelId="{D0108782-6D2D-403E-B54B-1CE8B6260555}" type="presParOf" srcId="{51CD5BED-DB4D-49A1-A33E-932E07C3FD17}" destId="{AC6920E7-5AC1-474A-A496-927439471CB9}" srcOrd="1" destOrd="0" presId="urn:microsoft.com/office/officeart/2005/8/layout/process3"/>
    <dgm:cxn modelId="{2B1D55BB-8B9E-4EA8-A7F1-C347086E0B18}" type="presParOf" srcId="{51CD5BED-DB4D-49A1-A33E-932E07C3FD17}" destId="{EE2DF1DC-118F-4FBB-B85F-7FF85C9CF7FF}" srcOrd="2" destOrd="0" presId="urn:microsoft.com/office/officeart/2005/8/layout/process3"/>
    <dgm:cxn modelId="{00A956E8-8C64-4415-9387-339B3D5E7CD6}" type="presParOf" srcId="{474C40FC-91B5-41A0-B09A-5787AABBA11B}" destId="{422E791E-87D1-4555-96AD-2E981099021B}" srcOrd="3" destOrd="0" presId="urn:microsoft.com/office/officeart/2005/8/layout/process3"/>
    <dgm:cxn modelId="{71961677-B260-4AA3-829C-99978A7FBE9B}" type="presParOf" srcId="{422E791E-87D1-4555-96AD-2E981099021B}" destId="{EDACA6F6-6DC6-4349-9347-FA0E229FFD43}" srcOrd="0" destOrd="0" presId="urn:microsoft.com/office/officeart/2005/8/layout/process3"/>
    <dgm:cxn modelId="{90AC0148-6A37-44F1-A6DC-3C80EF9C0259}" type="presParOf" srcId="{474C40FC-91B5-41A0-B09A-5787AABBA11B}" destId="{56F2900A-E49C-4BF7-AB34-B3A8213EB0A4}" srcOrd="4" destOrd="0" presId="urn:microsoft.com/office/officeart/2005/8/layout/process3"/>
    <dgm:cxn modelId="{5699D549-A8FD-4F80-BBB3-DBDD42EB9C81}" type="presParOf" srcId="{56F2900A-E49C-4BF7-AB34-B3A8213EB0A4}" destId="{57C231DA-EC4E-4D86-8C89-42CD2D6393AA}" srcOrd="0" destOrd="0" presId="urn:microsoft.com/office/officeart/2005/8/layout/process3"/>
    <dgm:cxn modelId="{CFD0B434-C432-4E3A-88E3-6B945AC9A519}" type="presParOf" srcId="{56F2900A-E49C-4BF7-AB34-B3A8213EB0A4}" destId="{1BFE5C18-9859-4AE3-A28E-D247894A3CD1}" srcOrd="1" destOrd="0" presId="urn:microsoft.com/office/officeart/2005/8/layout/process3"/>
    <dgm:cxn modelId="{2FCC0098-2811-4415-9AC2-D2C8F217BFF3}" type="presParOf" srcId="{56F2900A-E49C-4BF7-AB34-B3A8213EB0A4}" destId="{93F920D3-21E4-4C5D-B301-5E76D667BF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B57A8-7941-4E98-987B-448288CA7911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A27268-EB84-4D1F-8C58-27E09F8D47EE}">
      <dgm:prSet phldrT="[Text]"/>
      <dgm:spPr/>
      <dgm:t>
        <a:bodyPr/>
        <a:lstStyle/>
        <a:p>
          <a:r>
            <a:rPr lang="en-US" dirty="0" smtClean="0"/>
            <a:t>Old Technology</a:t>
          </a:r>
        </a:p>
        <a:p>
          <a:r>
            <a:rPr lang="en-US" dirty="0" smtClean="0"/>
            <a:t>(In Hospital)</a:t>
          </a:r>
          <a:endParaRPr lang="en-US" dirty="0"/>
        </a:p>
      </dgm:t>
    </dgm:pt>
    <dgm:pt modelId="{F9901C97-CA08-4EC3-92E6-6BE0E31C0514}" type="parTrans" cxnId="{031063DF-54FB-462A-A407-B9705E5DDA84}">
      <dgm:prSet/>
      <dgm:spPr/>
      <dgm:t>
        <a:bodyPr/>
        <a:lstStyle/>
        <a:p>
          <a:endParaRPr lang="en-US"/>
        </a:p>
      </dgm:t>
    </dgm:pt>
    <dgm:pt modelId="{AFD528A0-247D-43F6-9F4E-A6962B112D9B}" type="sibTrans" cxnId="{031063DF-54FB-462A-A407-B9705E5DDA84}">
      <dgm:prSet/>
      <dgm:spPr/>
      <dgm:t>
        <a:bodyPr/>
        <a:lstStyle/>
        <a:p>
          <a:endParaRPr lang="en-US"/>
        </a:p>
      </dgm:t>
    </dgm:pt>
    <dgm:pt modelId="{AC1547EC-36B4-474D-B683-D8C61E290856}">
      <dgm:prSet phldrT="[Text]"/>
      <dgm:spPr/>
      <dgm:t>
        <a:bodyPr/>
        <a:lstStyle/>
        <a:p>
          <a:r>
            <a:rPr lang="en-US" dirty="0" smtClean="0"/>
            <a:t>New Technology</a:t>
          </a:r>
        </a:p>
        <a:p>
          <a:r>
            <a:rPr lang="en-US" dirty="0" smtClean="0"/>
            <a:t>(At Home)</a:t>
          </a:r>
          <a:endParaRPr lang="en-US" dirty="0"/>
        </a:p>
      </dgm:t>
    </dgm:pt>
    <dgm:pt modelId="{9C187198-BC64-4B1D-95FD-348299AD4BEE}" type="parTrans" cxnId="{244A5EDD-01A7-4D0A-AD80-199B41F0EF89}">
      <dgm:prSet/>
      <dgm:spPr/>
      <dgm:t>
        <a:bodyPr/>
        <a:lstStyle/>
        <a:p>
          <a:endParaRPr lang="en-US"/>
        </a:p>
      </dgm:t>
    </dgm:pt>
    <dgm:pt modelId="{FE60F392-9610-4E42-8570-2E8CB73E9432}" type="sibTrans" cxnId="{244A5EDD-01A7-4D0A-AD80-199B41F0EF89}">
      <dgm:prSet/>
      <dgm:spPr/>
      <dgm:t>
        <a:bodyPr/>
        <a:lstStyle/>
        <a:p>
          <a:endParaRPr lang="en-US"/>
        </a:p>
      </dgm:t>
    </dgm:pt>
    <dgm:pt modelId="{84566019-A879-41A0-AD64-C7A157F78AC7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369F26EE-3BBC-40B4-91AF-C5AD7887C3D2}" type="parTrans" cxnId="{FA6EE854-0D9D-4045-91B7-0BE8F221A3E8}">
      <dgm:prSet/>
      <dgm:spPr/>
      <dgm:t>
        <a:bodyPr/>
        <a:lstStyle/>
        <a:p>
          <a:endParaRPr lang="en-US"/>
        </a:p>
      </dgm:t>
    </dgm:pt>
    <dgm:pt modelId="{DCCF7610-CF54-479F-92D9-825F3DCDFF24}" type="sibTrans" cxnId="{FA6EE854-0D9D-4045-91B7-0BE8F221A3E8}">
      <dgm:prSet/>
      <dgm:spPr/>
      <dgm:t>
        <a:bodyPr/>
        <a:lstStyle/>
        <a:p>
          <a:endParaRPr lang="en-US"/>
        </a:p>
      </dgm:t>
    </dgm:pt>
    <dgm:pt modelId="{49AEF7B0-C88A-47DB-8B7E-1435523014ED}">
      <dgm:prSet phldrT="[Text]"/>
      <dgm:spPr/>
      <dgm:t>
        <a:bodyPr/>
        <a:lstStyle/>
        <a:p>
          <a:r>
            <a:rPr lang="en-US" dirty="0" smtClean="0"/>
            <a:t>Monitoring HF Patients from Home</a:t>
          </a:r>
          <a:endParaRPr lang="en-US" dirty="0"/>
        </a:p>
      </dgm:t>
    </dgm:pt>
    <dgm:pt modelId="{E11A4671-1378-4BFA-B5D5-88AFCC49F9DD}" type="parTrans" cxnId="{DD024CD0-2A40-4484-AF83-68E8F1F37070}">
      <dgm:prSet/>
      <dgm:spPr/>
      <dgm:t>
        <a:bodyPr/>
        <a:lstStyle/>
        <a:p>
          <a:endParaRPr lang="en-US"/>
        </a:p>
      </dgm:t>
    </dgm:pt>
    <dgm:pt modelId="{617418FA-B1F4-4C4E-BD01-7DEAC3CEC81C}" type="sibTrans" cxnId="{DD024CD0-2A40-4484-AF83-68E8F1F37070}">
      <dgm:prSet/>
      <dgm:spPr/>
      <dgm:t>
        <a:bodyPr/>
        <a:lstStyle/>
        <a:p>
          <a:endParaRPr lang="en-US"/>
        </a:p>
      </dgm:t>
    </dgm:pt>
    <dgm:pt modelId="{B054570E-F953-4672-8009-D2BEFCCEB763}">
      <dgm:prSet phldrT="[Text]"/>
      <dgm:spPr/>
      <dgm:t>
        <a:bodyPr/>
        <a:lstStyle/>
        <a:p>
          <a:r>
            <a:rPr lang="en-US" dirty="0" smtClean="0"/>
            <a:t>Pulmonary Artery Pressure only by Transthoracic Echo, or</a:t>
          </a:r>
          <a:endParaRPr lang="en-US" dirty="0"/>
        </a:p>
      </dgm:t>
    </dgm:pt>
    <dgm:pt modelId="{62C580AE-442D-4EE2-B7B9-DA6A0F85F330}" type="parTrans" cxnId="{80911971-23D4-4FD2-8AD8-7B69E980F4FD}">
      <dgm:prSet/>
      <dgm:spPr/>
      <dgm:t>
        <a:bodyPr/>
        <a:lstStyle/>
        <a:p>
          <a:endParaRPr lang="en-US"/>
        </a:p>
      </dgm:t>
    </dgm:pt>
    <dgm:pt modelId="{FE8C7DC2-4205-43FC-B974-4266179F9611}" type="sibTrans" cxnId="{80911971-23D4-4FD2-8AD8-7B69E980F4FD}">
      <dgm:prSet/>
      <dgm:spPr/>
      <dgm:t>
        <a:bodyPr/>
        <a:lstStyle/>
        <a:p>
          <a:endParaRPr lang="en-US"/>
        </a:p>
      </dgm:t>
    </dgm:pt>
    <dgm:pt modelId="{E5D7CFE3-8442-4375-84B7-51038D3669F3}">
      <dgm:prSet phldrT="[Text]"/>
      <dgm:spPr/>
      <dgm:t>
        <a:bodyPr/>
        <a:lstStyle/>
        <a:p>
          <a:r>
            <a:rPr lang="en-US" dirty="0" smtClean="0"/>
            <a:t>St. Jude </a:t>
          </a:r>
          <a:r>
            <a:rPr lang="en-US" dirty="0" err="1" smtClean="0"/>
            <a:t>Cardiomems</a:t>
          </a:r>
          <a:endParaRPr lang="en-US" dirty="0"/>
        </a:p>
      </dgm:t>
    </dgm:pt>
    <dgm:pt modelId="{E436C30C-21C2-4BEE-B83B-0C141175D82A}" type="parTrans" cxnId="{9C9345A5-92CA-4F6B-AA5C-98784537891F}">
      <dgm:prSet/>
      <dgm:spPr/>
      <dgm:t>
        <a:bodyPr/>
        <a:lstStyle/>
        <a:p>
          <a:endParaRPr lang="en-US"/>
        </a:p>
      </dgm:t>
    </dgm:pt>
    <dgm:pt modelId="{D9E39B58-A8AA-44A9-BE94-0E130732B7ED}" type="sibTrans" cxnId="{9C9345A5-92CA-4F6B-AA5C-98784537891F}">
      <dgm:prSet/>
      <dgm:spPr/>
      <dgm:t>
        <a:bodyPr/>
        <a:lstStyle/>
        <a:p>
          <a:endParaRPr lang="en-US"/>
        </a:p>
      </dgm:t>
    </dgm:pt>
    <dgm:pt modelId="{46F1D236-8DE6-44CF-B7B3-2C4713E18C1F}">
      <dgm:prSet phldrT="[Text]"/>
      <dgm:spPr/>
      <dgm:t>
        <a:bodyPr/>
        <a:lstStyle/>
        <a:p>
          <a:r>
            <a:rPr lang="en-US" dirty="0" smtClean="0"/>
            <a:t>Wireless Sensing and Communication</a:t>
          </a:r>
          <a:endParaRPr lang="en-US" dirty="0"/>
        </a:p>
      </dgm:t>
    </dgm:pt>
    <dgm:pt modelId="{CD7637A9-36A9-4A65-9261-60F0D0C0AEF3}" type="parTrans" cxnId="{7F086C87-3C3A-4ABF-950B-B9F4809E3888}">
      <dgm:prSet/>
      <dgm:spPr/>
      <dgm:t>
        <a:bodyPr/>
        <a:lstStyle/>
        <a:p>
          <a:endParaRPr lang="en-US"/>
        </a:p>
      </dgm:t>
    </dgm:pt>
    <dgm:pt modelId="{6014BE73-3474-4AF0-A115-D20D34CA1530}" type="sibTrans" cxnId="{7F086C87-3C3A-4ABF-950B-B9F4809E3888}">
      <dgm:prSet/>
      <dgm:spPr/>
      <dgm:t>
        <a:bodyPr/>
        <a:lstStyle/>
        <a:p>
          <a:endParaRPr lang="en-US"/>
        </a:p>
      </dgm:t>
    </dgm:pt>
    <dgm:pt modelId="{4F109325-AECD-40A4-8D08-128E1231CD59}">
      <dgm:prSet phldrT="[Text]"/>
      <dgm:spPr/>
      <dgm:t>
        <a:bodyPr/>
        <a:lstStyle/>
        <a:p>
          <a:r>
            <a:rPr lang="en-US" dirty="0" smtClean="0"/>
            <a:t>Catheterization monitor</a:t>
          </a:r>
          <a:endParaRPr lang="en-US" dirty="0"/>
        </a:p>
      </dgm:t>
    </dgm:pt>
    <dgm:pt modelId="{1AE73761-CFE7-49E2-A3BF-A2DFBBCA3AEF}" type="parTrans" cxnId="{3E1B39E0-A0CC-4BB3-8A53-C38744B6C9CB}">
      <dgm:prSet/>
      <dgm:spPr/>
      <dgm:t>
        <a:bodyPr/>
        <a:lstStyle/>
        <a:p>
          <a:endParaRPr lang="en-US"/>
        </a:p>
      </dgm:t>
    </dgm:pt>
    <dgm:pt modelId="{BF7544E2-EADD-4987-A6E2-9CEE9C241F08}" type="sibTrans" cxnId="{3E1B39E0-A0CC-4BB3-8A53-C38744B6C9CB}">
      <dgm:prSet/>
      <dgm:spPr/>
      <dgm:t>
        <a:bodyPr/>
        <a:lstStyle/>
        <a:p>
          <a:endParaRPr lang="en-US"/>
        </a:p>
      </dgm:t>
    </dgm:pt>
    <dgm:pt modelId="{521AE040-C32C-4659-BD74-8CCCF2068DC7}">
      <dgm:prSet phldrT="[Text]"/>
      <dgm:spPr/>
      <dgm:t>
        <a:bodyPr/>
        <a:lstStyle/>
        <a:p>
          <a:r>
            <a:rPr lang="en-US" dirty="0" smtClean="0"/>
            <a:t>Battery free</a:t>
          </a:r>
          <a:endParaRPr lang="en-US" dirty="0"/>
        </a:p>
      </dgm:t>
    </dgm:pt>
    <dgm:pt modelId="{B397EB21-E533-44C7-93BE-1AB83F910EDF}" type="parTrans" cxnId="{9084398F-7094-4164-8C76-F5A84EB80964}">
      <dgm:prSet/>
      <dgm:spPr/>
      <dgm:t>
        <a:bodyPr/>
        <a:lstStyle/>
        <a:p>
          <a:endParaRPr lang="en-US"/>
        </a:p>
      </dgm:t>
    </dgm:pt>
    <dgm:pt modelId="{DDFBF08A-EAA3-4697-8013-9563176B8528}" type="sibTrans" cxnId="{9084398F-7094-4164-8C76-F5A84EB80964}">
      <dgm:prSet/>
      <dgm:spPr/>
      <dgm:t>
        <a:bodyPr/>
        <a:lstStyle/>
        <a:p>
          <a:endParaRPr lang="en-US"/>
        </a:p>
      </dgm:t>
    </dgm:pt>
    <dgm:pt modelId="{D717D993-C103-4388-AC42-7375BB8C5BE6}">
      <dgm:prSet phldrT="[Text]"/>
      <dgm:spPr/>
      <dgm:t>
        <a:bodyPr/>
        <a:lstStyle/>
        <a:p>
          <a:r>
            <a:rPr lang="en-US" dirty="0" smtClean="0"/>
            <a:t>Daily measurement</a:t>
          </a:r>
          <a:endParaRPr lang="en-US" dirty="0"/>
        </a:p>
      </dgm:t>
    </dgm:pt>
    <dgm:pt modelId="{888DD4D9-3749-4FE4-8A26-F37BC0CD06A2}" type="parTrans" cxnId="{B91BE18B-1FE6-4E94-83EC-B1B5A3B7E21F}">
      <dgm:prSet/>
      <dgm:spPr/>
      <dgm:t>
        <a:bodyPr/>
        <a:lstStyle/>
        <a:p>
          <a:endParaRPr lang="en-US"/>
        </a:p>
      </dgm:t>
    </dgm:pt>
    <dgm:pt modelId="{69F343AE-C05C-4EB1-B6DE-91B133CC67D2}" type="sibTrans" cxnId="{B91BE18B-1FE6-4E94-83EC-B1B5A3B7E21F}">
      <dgm:prSet/>
      <dgm:spPr/>
      <dgm:t>
        <a:bodyPr/>
        <a:lstStyle/>
        <a:p>
          <a:endParaRPr lang="en-US"/>
        </a:p>
      </dgm:t>
    </dgm:pt>
    <dgm:pt modelId="{8AEFA168-3382-42C1-B32C-E44F4FE8757F}">
      <dgm:prSet phldrT="[Text]"/>
      <dgm:spPr/>
      <dgm:t>
        <a:bodyPr/>
        <a:lstStyle/>
        <a:p>
          <a:r>
            <a:rPr lang="en-US" dirty="0" smtClean="0"/>
            <a:t>Frees </a:t>
          </a:r>
          <a:r>
            <a:rPr lang="en-US" dirty="0" err="1" smtClean="0"/>
            <a:t>Cath</a:t>
          </a:r>
          <a:r>
            <a:rPr lang="en-US" dirty="0" smtClean="0"/>
            <a:t> Lab Space</a:t>
          </a:r>
          <a:endParaRPr lang="en-US" dirty="0"/>
        </a:p>
      </dgm:t>
    </dgm:pt>
    <dgm:pt modelId="{6D34F897-AC4F-4EEF-AF25-0C9BAF13D15D}" type="parTrans" cxnId="{06AD98D6-C47A-46FF-ABC5-DB69BE9F544B}">
      <dgm:prSet/>
      <dgm:spPr/>
      <dgm:t>
        <a:bodyPr/>
        <a:lstStyle/>
        <a:p>
          <a:endParaRPr lang="en-US"/>
        </a:p>
      </dgm:t>
    </dgm:pt>
    <dgm:pt modelId="{E071E1A6-3B2D-4426-A765-C593DB21C66B}" type="sibTrans" cxnId="{06AD98D6-C47A-46FF-ABC5-DB69BE9F544B}">
      <dgm:prSet/>
      <dgm:spPr/>
      <dgm:t>
        <a:bodyPr/>
        <a:lstStyle/>
        <a:p>
          <a:endParaRPr lang="en-US"/>
        </a:p>
      </dgm:t>
    </dgm:pt>
    <dgm:pt modelId="{F0F15F52-8FD7-4F7F-811E-370C527B2B57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87E63865-5728-4036-8D83-C714C284A6F7}" type="parTrans" cxnId="{52C3D101-DE97-421E-BDDB-1786C03AB28A}">
      <dgm:prSet/>
      <dgm:spPr/>
    </dgm:pt>
    <dgm:pt modelId="{0A351692-CF62-4F82-A0D1-7F7A3755E9BA}" type="sibTrans" cxnId="{52C3D101-DE97-421E-BDDB-1786C03AB28A}">
      <dgm:prSet/>
      <dgm:spPr/>
    </dgm:pt>
    <dgm:pt modelId="{B564AE8E-3FEE-4AE3-A07A-215282E7C36D}">
      <dgm:prSet phldrT="[Text]"/>
      <dgm:spPr/>
      <dgm:t>
        <a:bodyPr/>
        <a:lstStyle/>
        <a:p>
          <a:r>
            <a:rPr lang="en-US" dirty="0" smtClean="0"/>
            <a:t>Cost savings for HC sys</a:t>
          </a:r>
          <a:endParaRPr lang="en-US" dirty="0"/>
        </a:p>
      </dgm:t>
    </dgm:pt>
    <dgm:pt modelId="{72A2D735-787C-4BF0-B641-BA52CC3FC444}" type="parTrans" cxnId="{C307F9B6-C64C-4F47-98E0-96DAEC2712D1}">
      <dgm:prSet/>
      <dgm:spPr/>
    </dgm:pt>
    <dgm:pt modelId="{E7D1491F-BED1-41C3-B90D-2C7BEEA5C2A9}" type="sibTrans" cxnId="{C307F9B6-C64C-4F47-98E0-96DAEC2712D1}">
      <dgm:prSet/>
      <dgm:spPr/>
    </dgm:pt>
    <dgm:pt modelId="{474C40FC-91B5-41A0-B09A-5787AABBA11B}" type="pres">
      <dgm:prSet presAssocID="{EF8B57A8-7941-4E98-987B-448288CA79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E6F2D-2C06-41BA-A77E-A4F1AF49A86A}" type="pres">
      <dgm:prSet presAssocID="{22A27268-EB84-4D1F-8C58-27E09F8D47EE}" presName="composite" presStyleCnt="0"/>
      <dgm:spPr/>
    </dgm:pt>
    <dgm:pt modelId="{A7BEC15D-77FF-41E8-BDE7-8B598C97EB26}" type="pres">
      <dgm:prSet presAssocID="{22A27268-EB84-4D1F-8C58-27E09F8D47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2E977-1501-47EC-8FB1-4A102A930A15}" type="pres">
      <dgm:prSet presAssocID="{22A27268-EB84-4D1F-8C58-27E09F8D47EE}" presName="parSh" presStyleLbl="node1" presStyleIdx="0" presStyleCnt="3"/>
      <dgm:spPr/>
      <dgm:t>
        <a:bodyPr/>
        <a:lstStyle/>
        <a:p>
          <a:endParaRPr lang="en-US"/>
        </a:p>
      </dgm:t>
    </dgm:pt>
    <dgm:pt modelId="{E831EE35-AF8B-4235-AFB0-8872C0772D82}" type="pres">
      <dgm:prSet presAssocID="{22A27268-EB84-4D1F-8C58-27E09F8D47E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8389A-2EC6-4681-A532-D9A0484D4BBB}" type="pres">
      <dgm:prSet presAssocID="{AFD528A0-247D-43F6-9F4E-A6962B112D9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63A1F76-33EB-4F0C-A830-4E8FC919BD8B}" type="pres">
      <dgm:prSet presAssocID="{AFD528A0-247D-43F6-9F4E-A6962B112D9B}" presName="connTx" presStyleLbl="sibTrans2D1" presStyleIdx="0" presStyleCnt="2"/>
      <dgm:spPr/>
      <dgm:t>
        <a:bodyPr/>
        <a:lstStyle/>
        <a:p>
          <a:endParaRPr lang="en-US"/>
        </a:p>
      </dgm:t>
    </dgm:pt>
    <dgm:pt modelId="{51CD5BED-DB4D-49A1-A33E-932E07C3FD17}" type="pres">
      <dgm:prSet presAssocID="{AC1547EC-36B4-474D-B683-D8C61E290856}" presName="composite" presStyleCnt="0"/>
      <dgm:spPr/>
    </dgm:pt>
    <dgm:pt modelId="{6E44B67A-4DF0-4C4C-9CD5-BE6CB4E9010A}" type="pres">
      <dgm:prSet presAssocID="{AC1547EC-36B4-474D-B683-D8C61E2908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20E7-5AC1-474A-A496-927439471CB9}" type="pres">
      <dgm:prSet presAssocID="{AC1547EC-36B4-474D-B683-D8C61E290856}" presName="parSh" presStyleLbl="node1" presStyleIdx="1" presStyleCnt="3"/>
      <dgm:spPr/>
      <dgm:t>
        <a:bodyPr/>
        <a:lstStyle/>
        <a:p>
          <a:endParaRPr lang="en-US"/>
        </a:p>
      </dgm:t>
    </dgm:pt>
    <dgm:pt modelId="{EE2DF1DC-118F-4FBB-B85F-7FF85C9CF7FF}" type="pres">
      <dgm:prSet presAssocID="{AC1547EC-36B4-474D-B683-D8C61E29085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791E-87D1-4555-96AD-2E981099021B}" type="pres">
      <dgm:prSet presAssocID="{FE60F392-9610-4E42-8570-2E8CB73E943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DACA6F6-6DC6-4349-9347-FA0E229FFD43}" type="pres">
      <dgm:prSet presAssocID="{FE60F392-9610-4E42-8570-2E8CB73E9432}" presName="connTx" presStyleLbl="sibTrans2D1" presStyleIdx="1" presStyleCnt="2"/>
      <dgm:spPr/>
      <dgm:t>
        <a:bodyPr/>
        <a:lstStyle/>
        <a:p>
          <a:endParaRPr lang="en-US"/>
        </a:p>
      </dgm:t>
    </dgm:pt>
    <dgm:pt modelId="{56F2900A-E49C-4BF7-AB34-B3A8213EB0A4}" type="pres">
      <dgm:prSet presAssocID="{84566019-A879-41A0-AD64-C7A157F78AC7}" presName="composite" presStyleCnt="0"/>
      <dgm:spPr/>
    </dgm:pt>
    <dgm:pt modelId="{57C231DA-EC4E-4D86-8C89-42CD2D6393AA}" type="pres">
      <dgm:prSet presAssocID="{84566019-A879-41A0-AD64-C7A157F78AC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E5C18-9859-4AE3-A28E-D247894A3CD1}" type="pres">
      <dgm:prSet presAssocID="{84566019-A879-41A0-AD64-C7A157F78AC7}" presName="parSh" presStyleLbl="node1" presStyleIdx="2" presStyleCnt="3"/>
      <dgm:spPr/>
      <dgm:t>
        <a:bodyPr/>
        <a:lstStyle/>
        <a:p>
          <a:endParaRPr lang="en-US"/>
        </a:p>
      </dgm:t>
    </dgm:pt>
    <dgm:pt modelId="{93F920D3-21E4-4C5D-B301-5E76D667BFE3}" type="pres">
      <dgm:prSet presAssocID="{84566019-A879-41A0-AD64-C7A157F78AC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15751-7C0B-42F3-8C5A-FF5734745A06}" type="presOf" srcId="{84566019-A879-41A0-AD64-C7A157F78AC7}" destId="{57C231DA-EC4E-4D86-8C89-42CD2D6393AA}" srcOrd="0" destOrd="0" presId="urn:microsoft.com/office/officeart/2005/8/layout/process3"/>
    <dgm:cxn modelId="{031063DF-54FB-462A-A407-B9705E5DDA84}" srcId="{EF8B57A8-7941-4E98-987B-448288CA7911}" destId="{22A27268-EB84-4D1F-8C58-27E09F8D47EE}" srcOrd="0" destOrd="0" parTransId="{F9901C97-CA08-4EC3-92E6-6BE0E31C0514}" sibTransId="{AFD528A0-247D-43F6-9F4E-A6962B112D9B}"/>
    <dgm:cxn modelId="{C7EA0B0A-14F6-4D9F-B38A-B4217538378E}" type="presOf" srcId="{84566019-A879-41A0-AD64-C7A157F78AC7}" destId="{1BFE5C18-9859-4AE3-A28E-D247894A3CD1}" srcOrd="1" destOrd="0" presId="urn:microsoft.com/office/officeart/2005/8/layout/process3"/>
    <dgm:cxn modelId="{4A97ECB3-EB59-4F85-A562-B2FB45B5A1B3}" type="presOf" srcId="{D717D993-C103-4388-AC42-7375BB8C5BE6}" destId="{93F920D3-21E4-4C5D-B301-5E76D667BFE3}" srcOrd="0" destOrd="1" presId="urn:microsoft.com/office/officeart/2005/8/layout/process3"/>
    <dgm:cxn modelId="{06AD98D6-C47A-46FF-ABC5-DB69BE9F544B}" srcId="{84566019-A879-41A0-AD64-C7A157F78AC7}" destId="{8AEFA168-3382-42C1-B32C-E44F4FE8757F}" srcOrd="2" destOrd="0" parTransId="{6D34F897-AC4F-4EEF-AF25-0C9BAF13D15D}" sibTransId="{E071E1A6-3B2D-4426-A765-C593DB21C66B}"/>
    <dgm:cxn modelId="{898F6B25-F6BC-4AAD-B4DD-289D329788E6}" type="presOf" srcId="{FE60F392-9610-4E42-8570-2E8CB73E9432}" destId="{422E791E-87D1-4555-96AD-2E981099021B}" srcOrd="0" destOrd="0" presId="urn:microsoft.com/office/officeart/2005/8/layout/process3"/>
    <dgm:cxn modelId="{55644CBC-0B41-4AD6-A918-57AD77BEB4E4}" type="presOf" srcId="{46F1D236-8DE6-44CF-B7B3-2C4713E18C1F}" destId="{EE2DF1DC-118F-4FBB-B85F-7FF85C9CF7FF}" srcOrd="0" destOrd="2" presId="urn:microsoft.com/office/officeart/2005/8/layout/process3"/>
    <dgm:cxn modelId="{7F086C87-3C3A-4ABF-950B-B9F4809E3888}" srcId="{AC1547EC-36B4-474D-B683-D8C61E290856}" destId="{46F1D236-8DE6-44CF-B7B3-2C4713E18C1F}" srcOrd="2" destOrd="0" parTransId="{CD7637A9-36A9-4A65-9261-60F0D0C0AEF3}" sibTransId="{6014BE73-3474-4AF0-A115-D20D34CA1530}"/>
    <dgm:cxn modelId="{5CD33FE1-92E6-4B99-8C84-C9AC2D919A54}" type="presOf" srcId="{22A27268-EB84-4D1F-8C58-27E09F8D47EE}" destId="{EDC2E977-1501-47EC-8FB1-4A102A930A15}" srcOrd="1" destOrd="0" presId="urn:microsoft.com/office/officeart/2005/8/layout/process3"/>
    <dgm:cxn modelId="{80911971-23D4-4FD2-8AD8-7B69E980F4FD}" srcId="{22A27268-EB84-4D1F-8C58-27E09F8D47EE}" destId="{B054570E-F953-4672-8009-D2BEFCCEB763}" srcOrd="0" destOrd="0" parTransId="{62C580AE-442D-4EE2-B7B9-DA6A0F85F330}" sibTransId="{FE8C7DC2-4205-43FC-B974-4266179F9611}"/>
    <dgm:cxn modelId="{3E1B39E0-A0CC-4BB3-8A53-C38744B6C9CB}" srcId="{22A27268-EB84-4D1F-8C58-27E09F8D47EE}" destId="{4F109325-AECD-40A4-8D08-128E1231CD59}" srcOrd="1" destOrd="0" parTransId="{1AE73761-CFE7-49E2-A3BF-A2DFBBCA3AEF}" sibTransId="{BF7544E2-EADD-4987-A6E2-9CEE9C241F08}"/>
    <dgm:cxn modelId="{37DF304B-F9F6-4829-BABB-DF48F107C2DB}" type="presOf" srcId="{F0F15F52-8FD7-4F7F-811E-370C527B2B57}" destId="{93F920D3-21E4-4C5D-B301-5E76D667BFE3}" srcOrd="0" destOrd="3" presId="urn:microsoft.com/office/officeart/2005/8/layout/process3"/>
    <dgm:cxn modelId="{B91BE18B-1FE6-4E94-83EC-B1B5A3B7E21F}" srcId="{84566019-A879-41A0-AD64-C7A157F78AC7}" destId="{D717D993-C103-4388-AC42-7375BB8C5BE6}" srcOrd="1" destOrd="0" parTransId="{888DD4D9-3749-4FE4-8A26-F37BC0CD06A2}" sibTransId="{69F343AE-C05C-4EB1-B6DE-91B133CC67D2}"/>
    <dgm:cxn modelId="{60976E06-A9D7-4758-82FE-35B29A2FC3ED}" type="presOf" srcId="{AC1547EC-36B4-474D-B683-D8C61E290856}" destId="{6E44B67A-4DF0-4C4C-9CD5-BE6CB4E9010A}" srcOrd="0" destOrd="0" presId="urn:microsoft.com/office/officeart/2005/8/layout/process3"/>
    <dgm:cxn modelId="{1911AB3C-7222-4A8D-8165-B7FAD47903F8}" type="presOf" srcId="{4F109325-AECD-40A4-8D08-128E1231CD59}" destId="{E831EE35-AF8B-4235-AFB0-8872C0772D82}" srcOrd="0" destOrd="1" presId="urn:microsoft.com/office/officeart/2005/8/layout/process3"/>
    <dgm:cxn modelId="{7487D3EB-DF9F-4BF5-A980-30171741590C}" type="presOf" srcId="{B054570E-F953-4672-8009-D2BEFCCEB763}" destId="{E831EE35-AF8B-4235-AFB0-8872C0772D82}" srcOrd="0" destOrd="0" presId="urn:microsoft.com/office/officeart/2005/8/layout/process3"/>
    <dgm:cxn modelId="{EF709B33-8925-45F2-B9EA-95CC930E0B37}" type="presOf" srcId="{B564AE8E-3FEE-4AE3-A07A-215282E7C36D}" destId="{93F920D3-21E4-4C5D-B301-5E76D667BFE3}" srcOrd="0" destOrd="4" presId="urn:microsoft.com/office/officeart/2005/8/layout/process3"/>
    <dgm:cxn modelId="{FA6EE854-0D9D-4045-91B7-0BE8F221A3E8}" srcId="{EF8B57A8-7941-4E98-987B-448288CA7911}" destId="{84566019-A879-41A0-AD64-C7A157F78AC7}" srcOrd="2" destOrd="0" parTransId="{369F26EE-3BBC-40B4-91AF-C5AD7887C3D2}" sibTransId="{DCCF7610-CF54-479F-92D9-825F3DCDFF24}"/>
    <dgm:cxn modelId="{244A5EDD-01A7-4D0A-AD80-199B41F0EF89}" srcId="{EF8B57A8-7941-4E98-987B-448288CA7911}" destId="{AC1547EC-36B4-474D-B683-D8C61E290856}" srcOrd="1" destOrd="0" parTransId="{9C187198-BC64-4B1D-95FD-348299AD4BEE}" sibTransId="{FE60F392-9610-4E42-8570-2E8CB73E9432}"/>
    <dgm:cxn modelId="{DD024CD0-2A40-4484-AF83-68E8F1F37070}" srcId="{84566019-A879-41A0-AD64-C7A157F78AC7}" destId="{49AEF7B0-C88A-47DB-8B7E-1435523014ED}" srcOrd="0" destOrd="0" parTransId="{E11A4671-1378-4BFA-B5D5-88AFCC49F9DD}" sibTransId="{617418FA-B1F4-4C4E-BD01-7DEAC3CEC81C}"/>
    <dgm:cxn modelId="{9E041BD6-D6BC-40AB-9909-6EB3DEF0FB1C}" type="presOf" srcId="{EF8B57A8-7941-4E98-987B-448288CA7911}" destId="{474C40FC-91B5-41A0-B09A-5787AABBA11B}" srcOrd="0" destOrd="0" presId="urn:microsoft.com/office/officeart/2005/8/layout/process3"/>
    <dgm:cxn modelId="{0A56B28F-39A4-402B-A172-855198BE04A0}" type="presOf" srcId="{FE60F392-9610-4E42-8570-2E8CB73E9432}" destId="{EDACA6F6-6DC6-4349-9347-FA0E229FFD43}" srcOrd="1" destOrd="0" presId="urn:microsoft.com/office/officeart/2005/8/layout/process3"/>
    <dgm:cxn modelId="{ECE5E06C-D64A-4489-9885-F6747FA6E515}" type="presOf" srcId="{AFD528A0-247D-43F6-9F4E-A6962B112D9B}" destId="{AB18389A-2EC6-4681-A532-D9A0484D4BBB}" srcOrd="0" destOrd="0" presId="urn:microsoft.com/office/officeart/2005/8/layout/process3"/>
    <dgm:cxn modelId="{FBE22914-2DC9-41F1-9E9B-2C1FD9BA9AA9}" type="presOf" srcId="{22A27268-EB84-4D1F-8C58-27E09F8D47EE}" destId="{A7BEC15D-77FF-41E8-BDE7-8B598C97EB26}" srcOrd="0" destOrd="0" presId="urn:microsoft.com/office/officeart/2005/8/layout/process3"/>
    <dgm:cxn modelId="{84D19FC4-68DA-437D-BCB1-ECA8BCB1815B}" type="presOf" srcId="{AC1547EC-36B4-474D-B683-D8C61E290856}" destId="{AC6920E7-5AC1-474A-A496-927439471CB9}" srcOrd="1" destOrd="0" presId="urn:microsoft.com/office/officeart/2005/8/layout/process3"/>
    <dgm:cxn modelId="{9084398F-7094-4164-8C76-F5A84EB80964}" srcId="{AC1547EC-36B4-474D-B683-D8C61E290856}" destId="{521AE040-C32C-4659-BD74-8CCCF2068DC7}" srcOrd="1" destOrd="0" parTransId="{B397EB21-E533-44C7-93BE-1AB83F910EDF}" sibTransId="{DDFBF08A-EAA3-4697-8013-9563176B8528}"/>
    <dgm:cxn modelId="{9C9345A5-92CA-4F6B-AA5C-98784537891F}" srcId="{AC1547EC-36B4-474D-B683-D8C61E290856}" destId="{E5D7CFE3-8442-4375-84B7-51038D3669F3}" srcOrd="0" destOrd="0" parTransId="{E436C30C-21C2-4BEE-B83B-0C141175D82A}" sibTransId="{D9E39B58-A8AA-44A9-BE94-0E130732B7ED}"/>
    <dgm:cxn modelId="{FE0074D9-9B49-446E-B31E-7AD2A1BA0EED}" type="presOf" srcId="{521AE040-C32C-4659-BD74-8CCCF2068DC7}" destId="{EE2DF1DC-118F-4FBB-B85F-7FF85C9CF7FF}" srcOrd="0" destOrd="1" presId="urn:microsoft.com/office/officeart/2005/8/layout/process3"/>
    <dgm:cxn modelId="{52C3D101-DE97-421E-BDDB-1786C03AB28A}" srcId="{84566019-A879-41A0-AD64-C7A157F78AC7}" destId="{F0F15F52-8FD7-4F7F-811E-370C527B2B57}" srcOrd="3" destOrd="0" parTransId="{87E63865-5728-4036-8D83-C714C284A6F7}" sibTransId="{0A351692-CF62-4F82-A0D1-7F7A3755E9BA}"/>
    <dgm:cxn modelId="{2010A789-6C9B-4148-A452-F5E07ACB62DA}" type="presOf" srcId="{E5D7CFE3-8442-4375-84B7-51038D3669F3}" destId="{EE2DF1DC-118F-4FBB-B85F-7FF85C9CF7FF}" srcOrd="0" destOrd="0" presId="urn:microsoft.com/office/officeart/2005/8/layout/process3"/>
    <dgm:cxn modelId="{DE73FA5D-E740-4B49-8ABF-C1E740F17A26}" type="presOf" srcId="{8AEFA168-3382-42C1-B32C-E44F4FE8757F}" destId="{93F920D3-21E4-4C5D-B301-5E76D667BFE3}" srcOrd="0" destOrd="2" presId="urn:microsoft.com/office/officeart/2005/8/layout/process3"/>
    <dgm:cxn modelId="{C307F9B6-C64C-4F47-98E0-96DAEC2712D1}" srcId="{84566019-A879-41A0-AD64-C7A157F78AC7}" destId="{B564AE8E-3FEE-4AE3-A07A-215282E7C36D}" srcOrd="4" destOrd="0" parTransId="{72A2D735-787C-4BF0-B641-BA52CC3FC444}" sibTransId="{E7D1491F-BED1-41C3-B90D-2C7BEEA5C2A9}"/>
    <dgm:cxn modelId="{E7283E8F-5F02-4BD2-9020-C10BEA030E38}" type="presOf" srcId="{AFD528A0-247D-43F6-9F4E-A6962B112D9B}" destId="{063A1F76-33EB-4F0C-A830-4E8FC919BD8B}" srcOrd="1" destOrd="0" presId="urn:microsoft.com/office/officeart/2005/8/layout/process3"/>
    <dgm:cxn modelId="{22E9A63B-7DFA-4181-81A7-E086910E3606}" type="presOf" srcId="{49AEF7B0-C88A-47DB-8B7E-1435523014ED}" destId="{93F920D3-21E4-4C5D-B301-5E76D667BFE3}" srcOrd="0" destOrd="0" presId="urn:microsoft.com/office/officeart/2005/8/layout/process3"/>
    <dgm:cxn modelId="{70334712-E918-451A-AD38-D37B1121482F}" type="presParOf" srcId="{474C40FC-91B5-41A0-B09A-5787AABBA11B}" destId="{3F4E6F2D-2C06-41BA-A77E-A4F1AF49A86A}" srcOrd="0" destOrd="0" presId="urn:microsoft.com/office/officeart/2005/8/layout/process3"/>
    <dgm:cxn modelId="{8C0629B9-E8D1-45AA-BFC9-57A4D272870C}" type="presParOf" srcId="{3F4E6F2D-2C06-41BA-A77E-A4F1AF49A86A}" destId="{A7BEC15D-77FF-41E8-BDE7-8B598C97EB26}" srcOrd="0" destOrd="0" presId="urn:microsoft.com/office/officeart/2005/8/layout/process3"/>
    <dgm:cxn modelId="{548929CF-3883-4FAA-92AD-6E47B8DCD403}" type="presParOf" srcId="{3F4E6F2D-2C06-41BA-A77E-A4F1AF49A86A}" destId="{EDC2E977-1501-47EC-8FB1-4A102A930A15}" srcOrd="1" destOrd="0" presId="urn:microsoft.com/office/officeart/2005/8/layout/process3"/>
    <dgm:cxn modelId="{423951EB-99F4-45E5-9368-44D52E33B4EE}" type="presParOf" srcId="{3F4E6F2D-2C06-41BA-A77E-A4F1AF49A86A}" destId="{E831EE35-AF8B-4235-AFB0-8872C0772D82}" srcOrd="2" destOrd="0" presId="urn:microsoft.com/office/officeart/2005/8/layout/process3"/>
    <dgm:cxn modelId="{82AA4C53-FBFA-4D42-8E59-E1E60E422C5D}" type="presParOf" srcId="{474C40FC-91B5-41A0-B09A-5787AABBA11B}" destId="{AB18389A-2EC6-4681-A532-D9A0484D4BBB}" srcOrd="1" destOrd="0" presId="urn:microsoft.com/office/officeart/2005/8/layout/process3"/>
    <dgm:cxn modelId="{27948740-5D11-4F99-8808-7E99F5215C8B}" type="presParOf" srcId="{AB18389A-2EC6-4681-A532-D9A0484D4BBB}" destId="{063A1F76-33EB-4F0C-A830-4E8FC919BD8B}" srcOrd="0" destOrd="0" presId="urn:microsoft.com/office/officeart/2005/8/layout/process3"/>
    <dgm:cxn modelId="{59C809FF-A226-4219-8490-A8150DD6E1C0}" type="presParOf" srcId="{474C40FC-91B5-41A0-B09A-5787AABBA11B}" destId="{51CD5BED-DB4D-49A1-A33E-932E07C3FD17}" srcOrd="2" destOrd="0" presId="urn:microsoft.com/office/officeart/2005/8/layout/process3"/>
    <dgm:cxn modelId="{A5F4BD5F-B83E-4FA0-92B2-7FA0BE3EEF2B}" type="presParOf" srcId="{51CD5BED-DB4D-49A1-A33E-932E07C3FD17}" destId="{6E44B67A-4DF0-4C4C-9CD5-BE6CB4E9010A}" srcOrd="0" destOrd="0" presId="urn:microsoft.com/office/officeart/2005/8/layout/process3"/>
    <dgm:cxn modelId="{D8945CC4-1D5D-4161-AD2E-355B35FCF58D}" type="presParOf" srcId="{51CD5BED-DB4D-49A1-A33E-932E07C3FD17}" destId="{AC6920E7-5AC1-474A-A496-927439471CB9}" srcOrd="1" destOrd="0" presId="urn:microsoft.com/office/officeart/2005/8/layout/process3"/>
    <dgm:cxn modelId="{CCAC8DFA-EEE4-41D1-9A4E-A251F046A1C6}" type="presParOf" srcId="{51CD5BED-DB4D-49A1-A33E-932E07C3FD17}" destId="{EE2DF1DC-118F-4FBB-B85F-7FF85C9CF7FF}" srcOrd="2" destOrd="0" presId="urn:microsoft.com/office/officeart/2005/8/layout/process3"/>
    <dgm:cxn modelId="{0E13AED5-4B3B-48AF-87BA-B7640C8169B1}" type="presParOf" srcId="{474C40FC-91B5-41A0-B09A-5787AABBA11B}" destId="{422E791E-87D1-4555-96AD-2E981099021B}" srcOrd="3" destOrd="0" presId="urn:microsoft.com/office/officeart/2005/8/layout/process3"/>
    <dgm:cxn modelId="{8690BE3B-A182-4C24-83B0-267CF60CC5D8}" type="presParOf" srcId="{422E791E-87D1-4555-96AD-2E981099021B}" destId="{EDACA6F6-6DC6-4349-9347-FA0E229FFD43}" srcOrd="0" destOrd="0" presId="urn:microsoft.com/office/officeart/2005/8/layout/process3"/>
    <dgm:cxn modelId="{026CB8EC-B229-4B29-BA7C-17005B8D949C}" type="presParOf" srcId="{474C40FC-91B5-41A0-B09A-5787AABBA11B}" destId="{56F2900A-E49C-4BF7-AB34-B3A8213EB0A4}" srcOrd="4" destOrd="0" presId="urn:microsoft.com/office/officeart/2005/8/layout/process3"/>
    <dgm:cxn modelId="{F42ADDBE-31CA-4721-B7B1-3BB8FFC6901D}" type="presParOf" srcId="{56F2900A-E49C-4BF7-AB34-B3A8213EB0A4}" destId="{57C231DA-EC4E-4D86-8C89-42CD2D6393AA}" srcOrd="0" destOrd="0" presId="urn:microsoft.com/office/officeart/2005/8/layout/process3"/>
    <dgm:cxn modelId="{F171E831-2BB6-4184-9BDC-E67D392572EB}" type="presParOf" srcId="{56F2900A-E49C-4BF7-AB34-B3A8213EB0A4}" destId="{1BFE5C18-9859-4AE3-A28E-D247894A3CD1}" srcOrd="1" destOrd="0" presId="urn:microsoft.com/office/officeart/2005/8/layout/process3"/>
    <dgm:cxn modelId="{DBEB3737-A601-4D5F-B91D-9A9DC6D487B5}" type="presParOf" srcId="{56F2900A-E49C-4BF7-AB34-B3A8213EB0A4}" destId="{93F920D3-21E4-4C5D-B301-5E76D667BF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FB67-92CE-44DB-B295-8BB3C93238D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CCE5-CC3B-4978-A064-41E8B4961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6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297776-9C3F-4788-A928-9E7DE7AC3BC3}" type="slidenum">
              <a:rPr lang="en-GB">
                <a:latin typeface="Arial" charset="0"/>
              </a:rPr>
              <a:pPr eaLnBrk="1" hangingPunct="1"/>
              <a:t>4</a:t>
            </a:fld>
            <a:endParaRPr lang="en-GB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</p:spPr>
        <p:txBody>
          <a:bodyPr/>
          <a:lstStyle/>
          <a:p>
            <a:r>
              <a:rPr lang="en-US" dirty="0" smtClean="0"/>
              <a:t>An easy way to think of medical devices is that they are everything in the hospital except for the people and the drugs.</a:t>
            </a:r>
          </a:p>
          <a:p>
            <a:r>
              <a:rPr lang="en-US" dirty="0" smtClean="0"/>
              <a:t>Basic hospital equipment and tools have been a mainstay of our industry for many years.</a:t>
            </a:r>
          </a:p>
          <a:p>
            <a:r>
              <a:rPr lang="en-US" dirty="0" smtClean="0"/>
              <a:t>Today, our most advanced products are implantable products that work within a patient’s body to regulate the heartbeat, stimulate the nervous system, or replace joints, among other functions.</a:t>
            </a:r>
          </a:p>
          <a:p>
            <a:r>
              <a:rPr lang="en-US" dirty="0" smtClean="0"/>
              <a:t>Advanced diagnostic technologies also are improving patients lives, both by diagnosing disease and quickly monitoring vital statistics, such as the glucose level in a diabetic patient’s bloodstream.</a:t>
            </a:r>
          </a:p>
          <a:p>
            <a:r>
              <a:rPr lang="en-US" dirty="0" smtClean="0"/>
              <a:t>And we also produce a host of very familiar items, such as vision products like contact lenses and eyeglasses, bandages and gauze.</a:t>
            </a:r>
          </a:p>
          <a:p>
            <a:r>
              <a:rPr lang="en-US" dirty="0" smtClean="0"/>
              <a:t>Not shown on this slide are some of the larger diagnostic technologies, such as x-rays, MRIs, and other advanced imaging devices, as well as small implantable devices, such as drug infusion pumps and coronary stents.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B581232-3A82-4101-87F4-4580EAFBC863}" type="slidenum">
              <a:rPr lang="en-GB">
                <a:latin typeface="Arial" charset="0"/>
              </a:rPr>
              <a:pPr eaLnBrk="1" hangingPunct="1"/>
              <a:t>6</a:t>
            </a:fld>
            <a:endParaRPr lang="en-GB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Most important 3-4 points</a:t>
            </a:r>
          </a:p>
          <a:p>
            <a:pPr eaLnBrk="1" hangingPunct="1"/>
            <a:r>
              <a:rPr lang="en-US" smtClean="0"/>
              <a:t>Pictures</a:t>
            </a:r>
          </a:p>
          <a:p>
            <a:pPr eaLnBrk="1" hangingPunct="1"/>
            <a:r>
              <a:rPr lang="en-US" smtClean="0"/>
              <a:t>ICD/ Diabetes charts</a:t>
            </a:r>
          </a:p>
          <a:p>
            <a:pPr eaLnBrk="1" hangingPunct="1"/>
            <a:r>
              <a:rPr lang="en-US" smtClean="0"/>
              <a:t>Innovation in business/ high obsolescence – Non-controversial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C914B-DE59-4DAA-99DA-93F74E89B9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Micra Nomination Kick-off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C4F6-762F-471D-8AA3-7B7CCD402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4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219200"/>
            <a:ext cx="80010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4CF8-C512-4D56-BF94-2DFA7881ED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5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96B0-5F95-490F-815F-84C0979DAFF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783A-AEF0-42C3-BC16-FED509AC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4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50.emf"/><Relationship Id="rId4" Type="http://schemas.openxmlformats.org/officeDocument/2006/relationships/package" Target="../embeddings/Microsoft_PowerPoint_Presentation2.ppt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mailto:Trevor.Gunn@Medtroni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MedTech’s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Transformative Impact on Emerging Markets Healthcare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Trevor Gunn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Founder, USAHA</a:t>
            </a:r>
          </a:p>
          <a:p>
            <a:pPr marL="0" indent="0">
              <a:buNone/>
            </a:pPr>
            <a:r>
              <a:rPr lang="en-US" dirty="0" smtClean="0"/>
              <a:t>&amp; </a:t>
            </a:r>
          </a:p>
          <a:p>
            <a:pPr marL="0" indent="0">
              <a:buNone/>
            </a:pPr>
            <a:r>
              <a:rPr lang="en-US" dirty="0" smtClean="0"/>
              <a:t>Managing </a:t>
            </a:r>
            <a:r>
              <a:rPr lang="en-US" dirty="0" err="1" smtClean="0"/>
              <a:t>Dir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Medtronic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13429"/>
            <a:ext cx="2209800" cy="20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8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Some Revolutionary EM-Relevant Technologies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558118"/>
            <a:ext cx="1219200" cy="11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gunnt1\Desktop\Polest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1" y="1447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unnt1\Desktop\vs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1752600"/>
            <a:ext cx="130651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unnt1\Desktop\HLBM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4097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unnt1\Desktop\AliveCor-heart-monitor-290x2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82" y="3581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unnt1\Desktop\how_ha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4" y="3810000"/>
            <a:ext cx="3047999" cy="20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81400" y="2724150"/>
            <a:ext cx="1828800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VScan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2762250"/>
            <a:ext cx="18288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InterOperative</a:t>
            </a:r>
            <a:r>
              <a:rPr lang="en-US" dirty="0" smtClean="0"/>
              <a:t> MRI (.15t </a:t>
            </a:r>
            <a:r>
              <a:rPr lang="en-US" dirty="0" err="1" smtClean="0"/>
              <a:t>vs</a:t>
            </a:r>
            <a:r>
              <a:rPr lang="en-US" dirty="0" smtClean="0"/>
              <a:t> 1.5t)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267450" y="4576762"/>
            <a:ext cx="1828800" cy="52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Hemo</a:t>
            </a:r>
            <a:r>
              <a:rPr lang="en-US" dirty="0" smtClean="0"/>
              <a:t> Dialysis of tomorrow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635034" y="6084474"/>
            <a:ext cx="1927565" cy="621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JanaCare</a:t>
            </a:r>
            <a:r>
              <a:rPr lang="en-US" dirty="0" smtClean="0"/>
              <a:t> India Diabetes Monitor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5082988"/>
            <a:ext cx="1927565" cy="621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AliveCor</a:t>
            </a:r>
            <a:r>
              <a:rPr lang="en-US" dirty="0" smtClean="0"/>
              <a:t> </a:t>
            </a:r>
            <a:r>
              <a:rPr lang="en-US" dirty="0" err="1" smtClean="0"/>
              <a:t>IphoneECG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1" y="533400"/>
            <a:ext cx="8762999" cy="381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Trans-catheter Pacemaker: Healthcare System 	Innovation</a:t>
            </a:r>
          </a:p>
        </p:txBody>
      </p:sp>
      <p:pic>
        <p:nvPicPr>
          <p:cNvPr id="43012" name="Picture 3" descr="TinedLeadlessPa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71688"/>
            <a:ext cx="2180901" cy="20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38724" y="6644342"/>
            <a:ext cx="7296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800" kern="0" dirty="0" smtClean="0">
                <a:solidFill>
                  <a:srgbClr val="FFFFFF"/>
                </a:solidFill>
                <a:latin typeface="Arial" charset="0"/>
                <a:ea typeface="MS PGothic" charset="0"/>
              </a:rPr>
              <a:t>Confidential</a:t>
            </a:r>
            <a:endParaRPr lang="en-US" sz="800" kern="0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09800" y="1851086"/>
            <a:ext cx="2139950" cy="4703670"/>
            <a:chOff x="381000" y="2364478"/>
            <a:chExt cx="2578100" cy="3524042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2376039"/>
              <a:ext cx="2578100" cy="3291336"/>
            </a:xfrm>
            <a:prstGeom prst="roundRect">
              <a:avLst/>
            </a:prstGeom>
            <a:solidFill>
              <a:srgbClr val="33CC33">
                <a:alpha val="73000"/>
              </a:srgbClr>
            </a:solidFill>
            <a:ln w="12700">
              <a:solidFill>
                <a:schemeClr val="tx1"/>
              </a:solidFill>
            </a:ln>
            <a:effectLst>
              <a:reflection blurRad="6350" stA="52000" endA="300" endPos="18000" dir="5400000" sy="-100000" algn="bl" rotWithShape="0"/>
            </a:effectLst>
            <a:scene3d>
              <a:camera prst="orthographicFront"/>
              <a:lightRig rig="harsh" dir="t"/>
            </a:scene3d>
            <a:sp3d prstMaterial="dkEdge">
              <a:bevelT w="38100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9425" y="2364478"/>
              <a:ext cx="2381250" cy="3524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600" b="1" i="1" u="sng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Patient Preference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Minimally invasive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Access to MRI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Cosmetic appeal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Psychosocial impact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Pain and discomfort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Recovery time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Post-implant restrictions </a:t>
              </a:r>
            </a:p>
            <a:p>
              <a:pPr marL="285750" indent="-28575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ea typeface="MS PGothic" pitchFamily="34" charset="-128"/>
                </a:rPr>
                <a:t>Radiation exposure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endParaRPr lang="en-US" dirty="0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692626" y="1769763"/>
            <a:ext cx="2417414" cy="4402436"/>
          </a:xfrm>
          <a:prstGeom prst="roundRect">
            <a:avLst/>
          </a:prstGeom>
          <a:solidFill>
            <a:srgbClr val="33CC33">
              <a:alpha val="73000"/>
            </a:srgbClr>
          </a:solidFill>
          <a:ln w="12700">
            <a:solidFill>
              <a:schemeClr val="tx1"/>
            </a:solidFill>
          </a:ln>
          <a:effectLst>
            <a:reflection blurRad="6350" stA="52000" endA="300" endPos="18000" dir="5400000" sy="-100000" algn="bl" rotWithShape="0"/>
          </a:effectLst>
          <a:scene3d>
            <a:camera prst="orthographicFront"/>
            <a:lightRig rig="harsh" dir="t"/>
          </a:scene3d>
          <a:sp3d prstMaterial="dkEdge">
            <a:bevelT w="38100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40260" y="1801000"/>
            <a:ext cx="2357872" cy="383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i="1" u="sng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Healthcare Utilization/Efficiency</a:t>
            </a:r>
            <a:endParaRPr lang="en-US" sz="1600" b="1" u="sng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Length of hospital stay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Procedure time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Cath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 lab utilization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Fewer complications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Percutaneous access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Radiation exposure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57438" y="1835187"/>
            <a:ext cx="2139950" cy="4337011"/>
            <a:chOff x="3302000" y="2376606"/>
            <a:chExt cx="2578100" cy="3300861"/>
          </a:xfrm>
        </p:grpSpPr>
        <p:sp>
          <p:nvSpPr>
            <p:cNvPr id="17" name="Rounded Rectangle 16"/>
            <p:cNvSpPr/>
            <p:nvPr/>
          </p:nvSpPr>
          <p:spPr>
            <a:xfrm>
              <a:off x="3302000" y="2376606"/>
              <a:ext cx="2578100" cy="3300861"/>
            </a:xfrm>
            <a:prstGeom prst="roundRect">
              <a:avLst/>
            </a:prstGeom>
            <a:solidFill>
              <a:srgbClr val="33CC33">
                <a:alpha val="73000"/>
              </a:srgbClr>
            </a:solidFill>
            <a:ln w="12700">
              <a:solidFill>
                <a:schemeClr val="tx1"/>
              </a:solidFill>
            </a:ln>
            <a:effectLst>
              <a:reflection blurRad="6350" stA="52000" endA="300" endPos="18000" dir="5400000" sy="-100000" algn="bl" rotWithShape="0"/>
            </a:effectLst>
            <a:scene3d>
              <a:camera prst="orthographicFront"/>
              <a:lightRig rig="harsh" dir="t"/>
            </a:scene3d>
            <a:sp3d prstMaterial="dkEdge">
              <a:bevelT w="38100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2390895"/>
              <a:ext cx="2527300" cy="1400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sz="1600" b="1" i="1" u="sng" dirty="0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Increase Access to Pacing Therapy 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Availability of specialists in emerging markets</a:t>
              </a:r>
            </a:p>
          </p:txBody>
        </p:sp>
        <p:pic>
          <p:nvPicPr>
            <p:cNvPr id="19" name="Picture 15" descr="PLPS Inc2 front oblique 03201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912" y="4094663"/>
              <a:ext cx="1657074" cy="1267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</a:rPr>
              <a:t>Heart Valve Replacement Innovation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M</a:t>
            </a:r>
            <a:r>
              <a:rPr lang="en-US" sz="2800" dirty="0" smtClean="0">
                <a:solidFill>
                  <a:schemeClr val="accent1"/>
                </a:solidFill>
              </a:rPr>
              <a:t>ore </a:t>
            </a:r>
            <a:r>
              <a:rPr lang="en-US" sz="2800" dirty="0" err="1" smtClean="0">
                <a:solidFill>
                  <a:schemeClr val="accent1"/>
                </a:solidFill>
              </a:rPr>
              <a:t>Cath</a:t>
            </a:r>
            <a:r>
              <a:rPr lang="en-US" sz="2800" dirty="0" smtClean="0">
                <a:solidFill>
                  <a:schemeClr val="accent1"/>
                </a:solidFill>
              </a:rPr>
              <a:t> Lab, Less Open Heart Surgery</a:t>
            </a:r>
            <a:endParaRPr lang="en-US" sz="31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05502"/>
              </p:ext>
            </p:extLst>
          </p:nvPr>
        </p:nvGraphicFramePr>
        <p:xfrm>
          <a:off x="504825" y="1143000"/>
          <a:ext cx="8153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9" y="320040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15289"/>
            <a:ext cx="3467100" cy="2194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86150"/>
            <a:ext cx="2105025" cy="21717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95800" y="4038600"/>
            <a:ext cx="1981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2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</a:rPr>
              <a:t>Heart Failure Monitoring Innovation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100" dirty="0" smtClean="0">
                <a:solidFill>
                  <a:schemeClr val="accent1"/>
                </a:solidFill>
              </a:rPr>
              <a:t>Less </a:t>
            </a:r>
            <a:r>
              <a:rPr lang="en-US" sz="3100" dirty="0" err="1" smtClean="0">
                <a:solidFill>
                  <a:schemeClr val="accent1"/>
                </a:solidFill>
              </a:rPr>
              <a:t>Cath</a:t>
            </a:r>
            <a:r>
              <a:rPr lang="en-US" sz="3100" dirty="0" smtClean="0">
                <a:solidFill>
                  <a:schemeClr val="accent1"/>
                </a:solidFill>
              </a:rPr>
              <a:t> Lab &amp; Hospitalizations, More Home-Monitoring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097164"/>
              </p:ext>
            </p:extLst>
          </p:nvPr>
        </p:nvGraphicFramePr>
        <p:xfrm>
          <a:off x="457200" y="1295400"/>
          <a:ext cx="8153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4274614" y="4238625"/>
            <a:ext cx="1625443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0176"/>
            <a:ext cx="3702266" cy="2323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14725"/>
            <a:ext cx="2514600" cy="2514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0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15E32FC-18FC-4432-8FB9-9B33135340AA}" type="slidenum">
              <a:rPr lang="en-GB"/>
              <a:pPr eaLnBrk="1" hangingPunct="1"/>
              <a:t>14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1"/>
                </a:solidFill>
              </a:rPr>
              <a:t>Medical Devices: Barriers to Patient Access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	</a:t>
            </a:r>
            <a:r>
              <a:rPr lang="en-US" sz="3200" b="1" i="1" dirty="0" smtClean="0">
                <a:solidFill>
                  <a:schemeClr val="accent1"/>
                </a:solidFill>
              </a:rPr>
              <a:t>Intentional &amp; Unintentional</a:t>
            </a:r>
            <a:endParaRPr lang="en-GB" sz="3200" b="1" dirty="0" smtClean="0">
              <a:solidFill>
                <a:schemeClr val="accent1"/>
              </a:solidFill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1527677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374394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4191000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4920997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5400000">
            <a:off x="1181897" y="3639028"/>
            <a:ext cx="1544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Regulation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5400000">
            <a:off x="1793429" y="3600480"/>
            <a:ext cx="2000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folHlink"/>
                </a:solidFill>
              </a:rPr>
              <a:t>Infrastructure</a:t>
            </a:r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5400000">
            <a:off x="3452389" y="3701257"/>
            <a:ext cx="2201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Reimbursement</a:t>
            </a:r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 rot="5400000">
            <a:off x="4584445" y="3646872"/>
            <a:ext cx="1559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Awareness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>
            <a:off x="6781800" y="1752600"/>
            <a:ext cx="2362200" cy="4038600"/>
          </a:xfrm>
          <a:prstGeom prst="upArrow">
            <a:avLst>
              <a:gd name="adj1" fmla="val 50000"/>
              <a:gd name="adj2" fmla="val 42742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Patient</a:t>
            </a:r>
          </a:p>
          <a:p>
            <a:pPr algn="ctr"/>
            <a:r>
              <a:rPr lang="en-US" b="1" dirty="0"/>
              <a:t>Access to</a:t>
            </a:r>
          </a:p>
          <a:p>
            <a:pPr algn="ctr"/>
            <a:r>
              <a:rPr lang="en-US" b="1" dirty="0"/>
              <a:t>Medical</a:t>
            </a:r>
          </a:p>
          <a:p>
            <a:pPr algn="ctr"/>
            <a:r>
              <a:rPr lang="en-US" b="1" dirty="0"/>
              <a:t>Devices</a:t>
            </a:r>
            <a:endParaRPr lang="en-GB" b="1" dirty="0"/>
          </a:p>
        </p:txBody>
      </p:sp>
      <p:sp>
        <p:nvSpPr>
          <p:cNvPr id="7181" name="AutoShape 14"/>
          <p:cNvSpPr>
            <a:spLocks/>
          </p:cNvSpPr>
          <p:nvPr/>
        </p:nvSpPr>
        <p:spPr bwMode="auto">
          <a:xfrm>
            <a:off x="685800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 rot="5400000">
            <a:off x="-131473" y="3701667"/>
            <a:ext cx="2472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/>
              <a:t>Procedural Delays</a:t>
            </a:r>
            <a:endParaRPr lang="en-GB" dirty="0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>
            <a:off x="5791200" y="1777218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5400000">
            <a:off x="5666399" y="3631957"/>
            <a:ext cx="973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chemeClr val="accent1"/>
                </a:solidFill>
              </a:rPr>
              <a:t>Tariffs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AutoShape 5"/>
          <p:cNvSpPr>
            <a:spLocks/>
          </p:cNvSpPr>
          <p:nvPr/>
        </p:nvSpPr>
        <p:spPr bwMode="auto">
          <a:xfrm>
            <a:off x="3276600" y="1801836"/>
            <a:ext cx="838200" cy="4090182"/>
          </a:xfrm>
          <a:prstGeom prst="rightBracket">
            <a:avLst>
              <a:gd name="adj" fmla="val 3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 rot="5400000">
            <a:off x="2286001" y="3648046"/>
            <a:ext cx="2819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folHlink"/>
                </a:solidFill>
              </a:rPr>
              <a:t>Physician Education</a:t>
            </a:r>
            <a:endParaRPr lang="en-GB" dirty="0">
              <a:solidFill>
                <a:schemeClr val="folHlin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62999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Technology</a:t>
            </a:r>
            <a:r>
              <a:rPr lang="en-US" sz="3200" dirty="0" smtClean="0">
                <a:solidFill>
                  <a:schemeClr val="accent1"/>
                </a:solidFill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</a:rPr>
              <a:t>Small, but Key Part of Care Continuum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29023"/>
              </p:ext>
            </p:extLst>
          </p:nvPr>
        </p:nvGraphicFramePr>
        <p:xfrm>
          <a:off x="1676400" y="1524000"/>
          <a:ext cx="6781800" cy="497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Presentation" r:id="rId4" imgW="4142258" imgH="3107356" progId="PowerPoint.Show.12">
                  <p:embed/>
                </p:oleObj>
              </mc:Choice>
              <mc:Fallback>
                <p:oleObj name="Presentation" r:id="rId4" imgW="4142258" imgH="310735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524000"/>
                        <a:ext cx="6781800" cy="497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</a:rPr>
              <a:t>Contact Info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Trevor Gunn</a:t>
            </a:r>
          </a:p>
          <a:p>
            <a:r>
              <a:rPr lang="en-US" dirty="0" smtClean="0"/>
              <a:t>Managing Director- Intl Relations- Medtronic</a:t>
            </a:r>
          </a:p>
          <a:p>
            <a:r>
              <a:rPr lang="en-US" dirty="0" smtClean="0">
                <a:hlinkClick r:id="rId2"/>
              </a:rPr>
              <a:t>Trevor.Gunn@Medtronic.com</a:t>
            </a:r>
            <a:endParaRPr lang="en-US" dirty="0" smtClean="0"/>
          </a:p>
          <a:p>
            <a:r>
              <a:rPr lang="en-US" dirty="0" smtClean="0"/>
              <a:t>+1 202 460 0300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988424"/>
            <a:ext cx="761999" cy="7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7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  <a:cs typeface="Arial" pitchFamily="34" charset="0"/>
              </a:rPr>
              <a:t>The Alliance</a:t>
            </a:r>
            <a:endParaRPr 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Mission: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Coalition of American non-profit/profit organizations, focused on bringing superior healthcare outcomes to emerging countries.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Encompasses the entire healthcare ecosystem – healthcare providers, makers of healthcare products, university healthcare systems, specialized construction and architecture firms, IT and financial firms, and more (about 50 organizations with interest).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are NOT trying to export US healthcare outcomes, systems or cost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558118"/>
            <a:ext cx="1219200" cy="11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Board of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Steve Thompson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Sr Vice President, Brigham and Women’s Hospital (Harvard)</a:t>
            </a:r>
          </a:p>
          <a:p>
            <a:r>
              <a:rPr lang="en-US" sz="2400" b="1" dirty="0"/>
              <a:t>Mary Ann Ring</a:t>
            </a:r>
            <a:r>
              <a:rPr lang="en-US" sz="2400" dirty="0"/>
              <a:t>, VP, GE </a:t>
            </a:r>
            <a:r>
              <a:rPr lang="en-US" sz="2400" dirty="0" smtClean="0"/>
              <a:t>Healthcare</a:t>
            </a:r>
          </a:p>
          <a:p>
            <a:r>
              <a:rPr lang="en-US" sz="2400" b="1" dirty="0" smtClean="0"/>
              <a:t>Dr Paul van </a:t>
            </a:r>
            <a:r>
              <a:rPr lang="en-US" sz="2400" b="1" dirty="0" err="1" smtClean="0"/>
              <a:t>Ostenberg</a:t>
            </a:r>
            <a:r>
              <a:rPr lang="en-US" sz="2400" dirty="0" smtClean="0"/>
              <a:t>, The Joint Commission Intl</a:t>
            </a:r>
            <a:endParaRPr lang="en-US" sz="2400" dirty="0"/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Marc Perlman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VP-Life Sciences, Oracle Corp.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Dr Alexander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Preker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President, Health &amp; Investment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Ayelet Haran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Manager,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Fontheim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(Secretariat)</a:t>
            </a:r>
          </a:p>
          <a:p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Dr Trevor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Gunn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Managing Director-Intl Relations, Medtronic, Inc. (Founder)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8404"/>
            <a:ext cx="1092994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9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E542F28-716A-48D4-AC22-3F8B17A05127}" type="slidenum">
              <a:rPr lang="en-GB"/>
              <a:pPr eaLnBrk="1" hangingPunct="1"/>
              <a:t>4</a:t>
            </a:fld>
            <a:endParaRPr lang="en-GB"/>
          </a:p>
        </p:txBody>
      </p:sp>
      <p:pic>
        <p:nvPicPr>
          <p:cNvPr id="5123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8" descr="brand-image-prod-fl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3733800"/>
            <a:ext cx="1266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Diabete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082925"/>
            <a:ext cx="1362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6" descr="Cardiovascula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157288"/>
            <a:ext cx="13160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5" descr="brand-image-prod-cu-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379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 descr="CRDM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3"/>
          <p:cNvSpPr>
            <a:spLocks noChangeShapeType="1"/>
          </p:cNvSpPr>
          <p:nvPr/>
        </p:nvSpPr>
        <p:spPr bwMode="auto">
          <a:xfrm flipV="1">
            <a:off x="1789113" y="1449388"/>
            <a:ext cx="5472112" cy="111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1789113" y="1460500"/>
            <a:ext cx="547211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1" name="Picture 6" descr="0017-0308-0406-4706_S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8" b="11215"/>
          <a:stretch>
            <a:fillRect/>
          </a:stretch>
        </p:blipFill>
        <p:spPr bwMode="auto">
          <a:xfrm>
            <a:off x="123825" y="3248025"/>
            <a:ext cx="131921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2" name="Picture 7" descr="accu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1628775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3" name="Picture 8" descr="cardio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5400" r="12701" b="7800"/>
          <a:stretch>
            <a:fillRect/>
          </a:stretch>
        </p:blipFill>
        <p:spPr bwMode="auto">
          <a:xfrm>
            <a:off x="5554663" y="4127500"/>
            <a:ext cx="137001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4" name="Picture 10" descr="rem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5" r="24036"/>
          <a:stretch>
            <a:fillRect/>
          </a:stretch>
        </p:blipFill>
        <p:spPr bwMode="auto">
          <a:xfrm>
            <a:off x="6537325" y="1125538"/>
            <a:ext cx="13652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5" name="Picture 11" descr="fullsys_hd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538413"/>
            <a:ext cx="2671762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6" name="Picture 12" descr="46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000"/>
          <a:stretch>
            <a:fillRect/>
          </a:stretch>
        </p:blipFill>
        <p:spPr bwMode="auto">
          <a:xfrm>
            <a:off x="5473700" y="1125538"/>
            <a:ext cx="1247775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7" name="Picture 13" descr="5-28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4129088"/>
            <a:ext cx="1265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8" name="Picture 14" descr="606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751388"/>
            <a:ext cx="97313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39" name="Picture 15" descr="clearspo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311650"/>
            <a:ext cx="98583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40" name="Picture 16" descr="airway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125538"/>
            <a:ext cx="117951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41" name="Picture 17" descr="OMD00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8989"/>
          <a:stretch>
            <a:fillRect/>
          </a:stretch>
        </p:blipFill>
        <p:spPr bwMode="auto">
          <a:xfrm>
            <a:off x="6537325" y="3506788"/>
            <a:ext cx="13684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4727" dir="842175" algn="ctr" rotWithShape="0">
                    <a:srgbClr val="FF9933"/>
                  </a:outerShdw>
                </a:effectLst>
              </a14:hiddenEffects>
            </a:ext>
          </a:extLst>
        </p:spPr>
      </p:pic>
      <p:pic>
        <p:nvPicPr>
          <p:cNvPr id="5142" name="Picture 18" descr="Sulzer Hip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125538"/>
            <a:ext cx="12033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9"/>
          <p:cNvPicPr>
            <a:picLocks noChangeAspect="1" noChangeArrowheads="1"/>
          </p:cNvPicPr>
          <p:nvPr/>
        </p:nvPicPr>
        <p:blipFill>
          <a:blip r:embed="rId2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08500"/>
            <a:ext cx="13128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25538"/>
            <a:ext cx="13684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1"/>
          <p:cNvPicPr>
            <a:picLocks noChangeAspect="1" noChangeArrowheads="1"/>
          </p:cNvPicPr>
          <p:nvPr/>
        </p:nvPicPr>
        <p:blipFill>
          <a:blip r:embed="rId2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5383213"/>
            <a:ext cx="1879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Rectangle 23"/>
          <p:cNvSpPr>
            <a:spLocks noChangeArrowheads="1"/>
          </p:cNvSpPr>
          <p:nvPr/>
        </p:nvSpPr>
        <p:spPr bwMode="auto">
          <a:xfrm>
            <a:off x="457200" y="304800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Medical Technology: What Classifies?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5148" name="Object 3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58247574"/>
              </p:ext>
            </p:extLst>
          </p:nvPr>
        </p:nvGraphicFramePr>
        <p:xfrm>
          <a:off x="1345406" y="5176837"/>
          <a:ext cx="150018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25" imgW="2389632" imgH="1801368" progId="Word.Document.8">
                  <p:embed/>
                </p:oleObj>
              </mc:Choice>
              <mc:Fallback>
                <p:oleObj name="Document" r:id="rId25" imgW="2389632" imgH="1801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406" y="5176837"/>
                        <a:ext cx="150018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" y="5992907"/>
            <a:ext cx="838199" cy="7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4495800" y="1404256"/>
            <a:ext cx="2971800" cy="2209800"/>
          </a:xfrm>
          <a:prstGeom prst="snip1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nip Single Corner Rectangle 3"/>
          <p:cNvSpPr/>
          <p:nvPr/>
        </p:nvSpPr>
        <p:spPr>
          <a:xfrm rot="5400000">
            <a:off x="4876800" y="3233056"/>
            <a:ext cx="2209800" cy="2971800"/>
          </a:xfrm>
          <a:prstGeom prst="snip1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 rot="16200000">
            <a:off x="1843087" y="1048657"/>
            <a:ext cx="2257425" cy="2971800"/>
          </a:xfrm>
          <a:prstGeom prst="snip1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 rot="10800000">
            <a:off x="1485899" y="3614057"/>
            <a:ext cx="2971800" cy="2209800"/>
          </a:xfrm>
          <a:prstGeom prst="snip1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057400" y="1099456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1" hangingPunct="1"/>
            <a:r>
              <a:rPr lang="en-US"/>
              <a:t>Capital Equipment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267200" y="1102631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1" hangingPunct="1"/>
            <a:r>
              <a:rPr lang="en-US"/>
              <a:t>Implantable/Disposable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 rot="-5400000">
            <a:off x="234157" y="2324212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1" hangingPunct="1"/>
            <a:r>
              <a:rPr lang="en-US"/>
              <a:t>Therapeutic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 rot="-5400000">
            <a:off x="230982" y="4534012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1" hangingPunct="1"/>
            <a:r>
              <a:rPr lang="en-US"/>
              <a:t>Diagnostic</a:t>
            </a:r>
          </a:p>
        </p:txBody>
      </p:sp>
      <p:sp>
        <p:nvSpPr>
          <p:cNvPr id="11" name="Oval 10"/>
          <p:cNvSpPr/>
          <p:nvPr/>
        </p:nvSpPr>
        <p:spPr>
          <a:xfrm>
            <a:off x="5638800" y="1575706"/>
            <a:ext cx="1676400" cy="120015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518806"/>
            <a:ext cx="1676400" cy="120015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640"/>
            <a:ext cx="8229600" cy="67230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Advanced Medical Technology Landscape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9CE20BB-B139-4A6C-968A-5D1553ED3739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1"/>
                </a:solidFill>
              </a:rPr>
              <a:t>Devices are NOT Drugs!</a:t>
            </a:r>
          </a:p>
        </p:txBody>
      </p:sp>
      <p:graphicFrame>
        <p:nvGraphicFramePr>
          <p:cNvPr id="415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97645"/>
              </p:ext>
            </p:extLst>
          </p:nvPr>
        </p:nvGraphicFramePr>
        <p:xfrm>
          <a:off x="479425" y="1295401"/>
          <a:ext cx="8153400" cy="5054658"/>
        </p:xfrm>
        <a:graphic>
          <a:graphicData uri="http://schemas.openxmlformats.org/drawingml/2006/table">
            <a:tbl>
              <a:tblPr/>
              <a:tblGrid>
                <a:gridCol w="774700"/>
                <a:gridCol w="3514725"/>
                <a:gridCol w="3863975"/>
              </a:tblGrid>
              <a:tr h="3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DRUGS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</a:t>
                      </a:r>
                      <a:endParaRPr kumimoji="0" lang="en-I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Based on pharmacology, chemistry, biotechnology, &amp; genetic engineering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Based on mechanical, electrical, IT, and systems engineering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Systemic toxicity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Adverse events most often local in nature 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Consumed by use (Metabolized)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Available after use (Stays in the body)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Long-lasting (time-consuming) tests for efficacy and side effects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Thorough evaluation during design-phase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Long Life Cycle justifies length of regulatory process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Rapid Obsolescence and Short Life Cycle </a:t>
                      </a:r>
                      <a:endParaRPr kumimoji="0" lang="en-I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Relatively limited number of products and therapeutic areas </a:t>
                      </a:r>
                      <a:endParaRPr kumimoji="0" lang="en-I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Vastly greater number and diversity of medical of devices. Massive burden of regulation if drug paradigm used</a:t>
                      </a:r>
                      <a:endParaRPr kumimoji="0" lang="en-I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I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Patients may stop use, non-compliance 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Most intended for professional use, higher compliance</a:t>
                      </a: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Outcome dependent on patient response to therapy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Outcome of intervention also depends on surgeons skills and training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" y="6167718"/>
            <a:ext cx="733425" cy="69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5083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chemeClr val="accent1"/>
                </a:solidFill>
              </a:rPr>
              <a:t>MedTech</a:t>
            </a:r>
            <a:r>
              <a:rPr lang="en-US" sz="3200" b="1" dirty="0" smtClean="0">
                <a:solidFill>
                  <a:schemeClr val="accent1"/>
                </a:solidFill>
              </a:rPr>
              <a:t>: Small Spend; Big Impact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1" y="1143000"/>
            <a:ext cx="4040188" cy="1031876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0070C0"/>
                </a:solidFill>
              </a:rPr>
              <a:t>Medical Devices &lt; 5% of Healthcare Expenditures</a:t>
            </a:r>
            <a:endParaRPr lang="en-US" b="0" dirty="0">
              <a:solidFill>
                <a:srgbClr val="0070C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5845247"/>
              </p:ext>
            </p:extLst>
          </p:nvPr>
        </p:nvGraphicFramePr>
        <p:xfrm>
          <a:off x="4645027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4762" y="2319285"/>
            <a:ext cx="453159" cy="1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AU" altLang="ja-JP">
              <a:solidFill>
                <a:srgbClr val="808080"/>
              </a:solidFill>
              <a:ea typeface="MS PGothic" pitchFamily="34" charset="-128"/>
              <a:cs typeface="ヒラギノ角ゴ Pro W3"/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9641983"/>
              </p:ext>
            </p:extLst>
          </p:nvPr>
        </p:nvGraphicFramePr>
        <p:xfrm>
          <a:off x="457489" y="2175343"/>
          <a:ext cx="4039465" cy="395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0" dirty="0" smtClean="0">
                <a:solidFill>
                  <a:srgbClr val="0070C0"/>
                </a:solidFill>
              </a:rPr>
              <a:t>Medical Technology Competes for:</a:t>
            </a:r>
            <a:endParaRPr lang="en-US" b="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2746"/>
            <a:ext cx="609599" cy="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Some Macro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Increased </a:t>
            </a:r>
            <a:r>
              <a:rPr lang="en-US" sz="2400" b="1" dirty="0" smtClean="0">
                <a:solidFill>
                  <a:srgbClr val="CC9900"/>
                </a:solidFill>
              </a:rPr>
              <a:t>focus on Economic Value</a:t>
            </a:r>
          </a:p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CC9900"/>
                </a:solidFill>
              </a:rPr>
              <a:t>Democratization” of industry </a:t>
            </a:r>
            <a:r>
              <a:rPr lang="en-US" sz="2400" dirty="0" smtClean="0"/>
              <a:t>and supply chains, </a:t>
            </a:r>
            <a:r>
              <a:rPr lang="en-US" sz="2400" dirty="0" err="1" smtClean="0"/>
              <a:t>partic</a:t>
            </a:r>
            <a:r>
              <a:rPr lang="en-US" sz="2400" dirty="0" smtClean="0"/>
              <a:t> in EM</a:t>
            </a:r>
          </a:p>
          <a:p>
            <a:pPr>
              <a:defRPr/>
            </a:pPr>
            <a:r>
              <a:rPr lang="en-US" sz="2400" dirty="0" smtClean="0"/>
              <a:t>New </a:t>
            </a:r>
            <a:r>
              <a:rPr lang="en-US" sz="2400" b="1" dirty="0" smtClean="0">
                <a:solidFill>
                  <a:srgbClr val="CC9900"/>
                </a:solidFill>
              </a:rPr>
              <a:t>bus models facilitating flow of tech to base of pyramid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9900"/>
                </a:solidFill>
              </a:rPr>
              <a:t>Increasing EM </a:t>
            </a:r>
            <a:r>
              <a:rPr lang="en-US" sz="2400" b="1" dirty="0" err="1" smtClean="0">
                <a:solidFill>
                  <a:srgbClr val="CC9900"/>
                </a:solidFill>
              </a:rPr>
              <a:t>Govt</a:t>
            </a:r>
            <a:r>
              <a:rPr lang="en-US" sz="2400" b="1" dirty="0" smtClean="0">
                <a:solidFill>
                  <a:srgbClr val="CC9900"/>
                </a:solidFill>
              </a:rPr>
              <a:t> Focus </a:t>
            </a:r>
            <a:r>
              <a:rPr lang="en-US" sz="2400" dirty="0" smtClean="0">
                <a:solidFill>
                  <a:srgbClr val="0070C0"/>
                </a:solidFill>
              </a:rPr>
              <a:t>on incentives to bring the industry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9900"/>
                </a:solidFill>
              </a:rPr>
              <a:t>Disease management- </a:t>
            </a:r>
            <a:r>
              <a:rPr lang="en-US" sz="2400" dirty="0" err="1" smtClean="0"/>
              <a:t>medtech</a:t>
            </a:r>
            <a:r>
              <a:rPr lang="en-US" sz="2400" dirty="0" smtClean="0"/>
              <a:t> companies commit to manage entire disease state</a:t>
            </a:r>
          </a:p>
          <a:p>
            <a:pPr>
              <a:defRPr/>
            </a:pPr>
            <a:r>
              <a:rPr lang="en-US" sz="2400" dirty="0" smtClean="0"/>
              <a:t>Medical tourism—drive for </a:t>
            </a:r>
            <a:r>
              <a:rPr lang="en-US" sz="2400" b="1" dirty="0" smtClean="0">
                <a:solidFill>
                  <a:srgbClr val="CC9900"/>
                </a:solidFill>
              </a:rPr>
              <a:t>consumer/payer value</a:t>
            </a:r>
          </a:p>
          <a:p>
            <a:pPr>
              <a:defRPr/>
            </a:pPr>
            <a:r>
              <a:rPr lang="en-US" sz="2400" dirty="0" smtClean="0"/>
              <a:t>Necessity to plan for/execute on </a:t>
            </a:r>
            <a:r>
              <a:rPr lang="en-US" sz="2400" b="1" dirty="0" smtClean="0">
                <a:solidFill>
                  <a:srgbClr val="CC9900"/>
                </a:solidFill>
              </a:rPr>
              <a:t>PPP’s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C9900"/>
                </a:solidFill>
              </a:rPr>
              <a:t>Frugal innovation </a:t>
            </a:r>
            <a:r>
              <a:rPr lang="en-US" sz="2400" dirty="0" smtClean="0"/>
              <a:t>on steroids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80848"/>
            <a:ext cx="876299" cy="8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chemeClr val="accent1"/>
                </a:solidFill>
              </a:rPr>
              <a:t>Medtech</a:t>
            </a:r>
            <a:r>
              <a:rPr lang="en-US" sz="3200" b="1" dirty="0" smtClean="0">
                <a:solidFill>
                  <a:schemeClr val="accent1"/>
                </a:solidFill>
              </a:rPr>
              <a:t>: Constant Transformation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663" y="1143000"/>
            <a:ext cx="2570243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TELECOM/IT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Sensors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Telemetry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Energy Bluetooth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Handsets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Broadband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Web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Storage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Cloud Computing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Analytics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Security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</p:txBody>
      </p:sp>
      <p:pic>
        <p:nvPicPr>
          <p:cNvPr id="4" name="Picture 3" descr="Connectivity imag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43" y="914400"/>
            <a:ext cx="914400" cy="747048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7556" y="4486658"/>
            <a:ext cx="3456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POWER 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Thin Film Batteries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Beta </a:t>
            </a:r>
            <a:r>
              <a:rPr lang="en-US" dirty="0" err="1" smtClean="0"/>
              <a:t>Voltaics</a:t>
            </a:r>
            <a:r>
              <a:rPr lang="en-US" dirty="0" smtClean="0"/>
              <a:t>               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 Harvesting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Recharge-ability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Transcutaneous Power Transfer</a:t>
            </a:r>
          </a:p>
        </p:txBody>
      </p:sp>
      <p:pic>
        <p:nvPicPr>
          <p:cNvPr id="6" name="Picture 5" descr="Thin film batter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4486658"/>
            <a:ext cx="1371600" cy="10588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07161" y="1132114"/>
            <a:ext cx="1930790" cy="1683875"/>
            <a:chOff x="4698273" y="1269816"/>
            <a:chExt cx="4421599" cy="40011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026"/>
            <a:stretch/>
          </p:blipFill>
          <p:spPr>
            <a:xfrm>
              <a:off x="4698273" y="1269816"/>
              <a:ext cx="4421599" cy="4001154"/>
            </a:xfrm>
            <a:prstGeom prst="rect">
              <a:avLst/>
            </a:prstGeom>
          </p:spPr>
        </p:pic>
        <p:pic>
          <p:nvPicPr>
            <p:cNvPr id="9" name="Picture 8" descr="Kagome Unit Cell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4916210" y="2623460"/>
              <a:ext cx="960120" cy="13180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114800" y="938884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NEW MATERIALS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Nano</a:t>
            </a:r>
            <a:r>
              <a:rPr lang="en-US" dirty="0" smtClean="0"/>
              <a:t> Materials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Meta Materials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Biostable</a:t>
            </a:r>
            <a:r>
              <a:rPr lang="en-US" dirty="0" smtClean="0"/>
              <a:t> Soft Polymer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Bio-</a:t>
            </a:r>
            <a:r>
              <a:rPr lang="en-US" dirty="0" err="1" smtClean="0"/>
              <a:t>erodibles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Condu</a:t>
            </a:r>
            <a:r>
              <a:rPr lang="en-US" dirty="0"/>
              <a:t>c</a:t>
            </a:r>
            <a:r>
              <a:rPr lang="en-US" dirty="0" smtClean="0"/>
              <a:t>tive Polymers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Shape Memory Alloys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Semi-Conductors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Tissue 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6008" y="3620381"/>
            <a:ext cx="3276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BIOLOGICS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Therapeutic Proteins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Protein Interference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 Therapy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Cell Therapy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Advanced Delivery Systems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221161" y="55252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GENOMICS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Rapid Sequencing</a:t>
            </a:r>
            <a:endParaRPr lang="en-US" dirty="0">
              <a:solidFill>
                <a:srgbClr val="61626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Analytics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Phenotyping</a:t>
            </a:r>
            <a:endParaRPr lang="en-US" dirty="0"/>
          </a:p>
        </p:txBody>
      </p:sp>
      <p:pic>
        <p:nvPicPr>
          <p:cNvPr id="13" name="Picture 12" descr="Biotech image 1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846" y="3352800"/>
            <a:ext cx="1404315" cy="818937"/>
          </a:xfrm>
          <a:prstGeom prst="rect">
            <a:avLst/>
          </a:prstGeom>
        </p:spPr>
      </p:pic>
      <p:pic>
        <p:nvPicPr>
          <p:cNvPr id="14" name="Picture 13" descr="Biotech image 2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35" y="5545533"/>
            <a:ext cx="803068" cy="107119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3" y="6191769"/>
            <a:ext cx="609599" cy="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253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PosMelFEGoAGAstSxCW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906</Words>
  <Application>Microsoft Office PowerPoint</Application>
  <PresentationFormat>On-screen Show (4:3)</PresentationFormat>
  <Paragraphs>199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Document</vt:lpstr>
      <vt:lpstr>Presentation</vt:lpstr>
      <vt:lpstr> MedTech’s Transformative Impact on Emerging Markets Healthcare</vt:lpstr>
      <vt:lpstr>The Alliance</vt:lpstr>
      <vt:lpstr>USAHA Board of Advisors</vt:lpstr>
      <vt:lpstr>PowerPoint Presentation</vt:lpstr>
      <vt:lpstr>Advanced Medical Technology Landscape</vt:lpstr>
      <vt:lpstr>Devices are NOT Drugs!</vt:lpstr>
      <vt:lpstr>MedTech: Small Spend; Big Impact</vt:lpstr>
      <vt:lpstr>Some Macro Drivers</vt:lpstr>
      <vt:lpstr>Medtech: Constant Transformation </vt:lpstr>
      <vt:lpstr>Some Revolutionary EM-Relevant Technologies</vt:lpstr>
      <vt:lpstr>Trans-catheter Pacemaker: Healthcare System  Innovation</vt:lpstr>
      <vt:lpstr>Heart Valve Replacement Innovation More Cath Lab, Less Open Heart Surgery</vt:lpstr>
      <vt:lpstr>Heart Failure Monitoring Innovation Less Cath Lab &amp; Hospitalizations, More Home-Monitoring</vt:lpstr>
      <vt:lpstr>Medical Devices: Barriers to Patient Access  Intentional &amp; Unintentional</vt:lpstr>
      <vt:lpstr>Technology: Small, but Key Part of Care Continuum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Healthcare Alliance</dc:title>
  <dc:creator>AHaran</dc:creator>
  <cp:lastModifiedBy>Gunn, Trevor, Dr.</cp:lastModifiedBy>
  <cp:revision>69</cp:revision>
  <dcterms:created xsi:type="dcterms:W3CDTF">2014-04-24T13:11:29Z</dcterms:created>
  <dcterms:modified xsi:type="dcterms:W3CDTF">2015-01-21T12:04:27Z</dcterms:modified>
</cp:coreProperties>
</file>